
<file path=[Content_Types].xml><?xml version="1.0" encoding="utf-8"?>
<Types xmlns="http://schemas.openxmlformats.org/package/2006/content-types">
  <Default Extension="jpeg" ContentType="image/jpeg"/>
  <Default Extension="jpg" ContentType="image/jpeg"/>
  <Default Extension="rels" ContentType="application/vnd.openxmlformats-package.relationships+xml"/>
  <Default Extension="tiff" ContentType="image/tiff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drawings/drawing1.xml" ContentType="application/vnd.openxmlformats-officedocument.drawingml.chartshapes+xml"/>
  <Override PartName="/ppt/notesSlides/notesSlide9.xml" ContentType="application/vnd.openxmlformats-officedocument.presentationml.notesSlid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ppt/drawings/drawing2.xml" ContentType="application/vnd.openxmlformats-officedocument.drawingml.chartshapes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saveSubsetFonts="1" autoCompressPictures="0">
  <p:sldMasterIdLst>
    <p:sldMasterId id="2147483648" r:id="rId1"/>
  </p:sldMasterIdLst>
  <p:notesMasterIdLst>
    <p:notesMasterId r:id="rId49"/>
  </p:notesMasterIdLst>
  <p:handoutMasterIdLst>
    <p:handoutMasterId r:id="rId50"/>
  </p:handoutMasterIdLst>
  <p:sldIdLst>
    <p:sldId id="262" r:id="rId2"/>
    <p:sldId id="264" r:id="rId3"/>
    <p:sldId id="266" r:id="rId4"/>
    <p:sldId id="277" r:id="rId5"/>
    <p:sldId id="318" r:id="rId6"/>
    <p:sldId id="278" r:id="rId7"/>
    <p:sldId id="267" r:id="rId8"/>
    <p:sldId id="281" r:id="rId9"/>
    <p:sldId id="265" r:id="rId10"/>
    <p:sldId id="282" r:id="rId11"/>
    <p:sldId id="285" r:id="rId12"/>
    <p:sldId id="286" r:id="rId13"/>
    <p:sldId id="283" r:id="rId14"/>
    <p:sldId id="280" r:id="rId15"/>
    <p:sldId id="287" r:id="rId16"/>
    <p:sldId id="284" r:id="rId17"/>
    <p:sldId id="288" r:id="rId18"/>
    <p:sldId id="295" r:id="rId19"/>
    <p:sldId id="289" r:id="rId20"/>
    <p:sldId id="268" r:id="rId21"/>
    <p:sldId id="290" r:id="rId22"/>
    <p:sldId id="291" r:id="rId23"/>
    <p:sldId id="292" r:id="rId24"/>
    <p:sldId id="293" r:id="rId25"/>
    <p:sldId id="294" r:id="rId26"/>
    <p:sldId id="296" r:id="rId27"/>
    <p:sldId id="297" r:id="rId28"/>
    <p:sldId id="298" r:id="rId29"/>
    <p:sldId id="299" r:id="rId30"/>
    <p:sldId id="300" r:id="rId31"/>
    <p:sldId id="301" r:id="rId32"/>
    <p:sldId id="307" r:id="rId33"/>
    <p:sldId id="302" r:id="rId34"/>
    <p:sldId id="303" r:id="rId35"/>
    <p:sldId id="305" r:id="rId36"/>
    <p:sldId id="306" r:id="rId37"/>
    <p:sldId id="308" r:id="rId38"/>
    <p:sldId id="309" r:id="rId39"/>
    <p:sldId id="310" r:id="rId40"/>
    <p:sldId id="311" r:id="rId41"/>
    <p:sldId id="312" r:id="rId42"/>
    <p:sldId id="313" r:id="rId43"/>
    <p:sldId id="316" r:id="rId44"/>
    <p:sldId id="317" r:id="rId45"/>
    <p:sldId id="274" r:id="rId46"/>
    <p:sldId id="319" r:id="rId47"/>
    <p:sldId id="320" r:id="rId4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22838BEF-8BB2-4498-84A7-C5851F593DF1}" styleName="Medium Style 4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5"/>
              </a:solidFill>
            </a:ln>
          </a:top>
        </a:tcBdr>
        <a:fill>
          <a:solidFill>
            <a:schemeClr val="accent5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5">
              <a:tint val="20000"/>
            </a:schemeClr>
          </a:solidFill>
        </a:fill>
      </a:tcStyle>
    </a:firstRow>
  </a:tblStyle>
  <a:tblStyle styleId="{BC89EF96-8CEA-46FF-86C4-4CE0E7609802}" styleName="Light Style 3 - Accent 1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 w="12700" cmpd="sng">
              <a:solidFill>
                <a:schemeClr val="accent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  <a:tblStyle styleId="{BDBED569-4797-4DF1-A0F4-6AAB3CD982D8}" styleName="Light Style 3 - Accent 5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 w="12700" cmpd="sng">
              <a:solidFill>
                <a:schemeClr val="accent5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20000"/>
            </a:schemeClr>
          </a:solidFill>
        </a:fill>
      </a:tcStyle>
    </a:band1H>
    <a:band1V>
      <a:tcStyle>
        <a:tcBdr/>
        <a:fill>
          <a:solidFill>
            <a:schemeClr val="accent5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5"/>
              </a:solidFill>
            </a:ln>
          </a:bottom>
        </a:tcBdr>
        <a:fill>
          <a:noFill/>
        </a:fill>
      </a:tcStyle>
    </a:firstRow>
  </a:tblStyle>
  <a:tblStyle styleId="{FABFCF23-3B69-468F-B69F-88F6DE6A72F2}" styleName="Medium Style 1 - Accent 5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5"/>
              </a:solidFill>
            </a:ln>
          </a:left>
          <a:right>
            <a:ln w="12700" cmpd="sng">
              <a:solidFill>
                <a:schemeClr val="accent5"/>
              </a:solidFill>
            </a:ln>
          </a:right>
          <a:top>
            <a:ln w="12700" cmpd="sng">
              <a:solidFill>
                <a:schemeClr val="accent5"/>
              </a:solidFill>
            </a:ln>
          </a:top>
          <a:bottom>
            <a:ln w="12700" cmpd="sng">
              <a:solidFill>
                <a:schemeClr val="accent5"/>
              </a:solidFill>
            </a:ln>
          </a:bottom>
          <a:insideH>
            <a:ln w="12700" cmpd="sng">
              <a:solidFill>
                <a:schemeClr val="accent5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5">
              <a:tint val="20000"/>
            </a:schemeClr>
          </a:solidFill>
        </a:fill>
      </a:tcStyle>
    </a:band1H>
    <a:band1V>
      <a:tcStyle>
        <a:tcBdr/>
        <a:fill>
          <a:solidFill>
            <a:schemeClr val="accent5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Row>
  </a:tblStyle>
  <a:tblStyle styleId="{B301B821-A1FF-4177-AEE7-76D212191A09}" styleName="Medium Style 1 - Accent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1"/>
              </a:solidFill>
            </a:ln>
          </a:left>
          <a:right>
            <a:ln w="12700" cmpd="sng">
              <a:solidFill>
                <a:schemeClr val="accent1"/>
              </a:solidFill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 w="12700" cmpd="sng">
              <a:solidFill>
                <a:schemeClr val="accent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1">
              <a:tint val="20000"/>
            </a:schemeClr>
          </a:solidFill>
        </a:fill>
      </a:tcStyle>
    </a:band1H>
    <a:band1V>
      <a:tcStyle>
        <a:tcBdr/>
        <a:fill>
          <a:solidFill>
            <a:schemeClr val="accent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Row>
  </a:tblStyle>
  <a:tblStyle styleId="{1FECB4D8-DB02-4DC6-A0A2-4F2EBAE1DC90}" styleName="Medium Style 1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accent3">
              <a:tint val="20000"/>
            </a:schemeClr>
          </a:solidFill>
        </a:fill>
      </a:tcStyle>
    </a:band1H>
    <a:band1V>
      <a:tcStyle>
        <a:tcBdr/>
        <a:fill>
          <a:solidFill>
            <a:schemeClr val="accent3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5DA37D80-6434-44D0-A028-1B22A696006F}" styleName="Light Style 3 - Accent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  <a:tblStyle styleId="{0505E3EF-67EA-436B-97B2-0124C06EBD24}" styleName="Medium Style 4 - Accent 3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accent3"/>
              </a:solidFill>
            </a:ln>
          </a:top>
        </a:tcBdr>
        <a:fill>
          <a:solidFill>
            <a:schemeClr val="accent3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accent3">
              <a:tint val="20000"/>
            </a:schemeClr>
          </a:solidFill>
        </a:fill>
      </a:tcStyle>
    </a:firstRow>
  </a:tblStyle>
  <a:tblStyle styleId="{C083E6E3-FA7D-4D7B-A595-EF9225AFEA82}" styleName="Light Style 1 - Acc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F2DE63D5-997A-4646-A377-4702673A728D}" styleName="Light Style 2 - Accent 3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</a:tcStyle>
    </a:band1H>
    <a:band1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1V>
    <a:band2V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3"/>
        </a:fillRef>
      </a:tcStyle>
    </a:firstRow>
  </a:tblStyle>
  <a:tblStyle styleId="{8799B23B-EC83-4686-B30A-512413B5E67A}" styleName="Light Style 3 - Accent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3"/>
              </a:solidFill>
            </a:ln>
          </a:left>
          <a:right>
            <a:ln w="12700" cmpd="sng">
              <a:solidFill>
                <a:schemeClr val="accent3"/>
              </a:solidFill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 w="12700" cmpd="sng">
              <a:solidFill>
                <a:schemeClr val="accent3"/>
              </a:solidFill>
            </a:ln>
          </a:insideH>
          <a:insideV>
            <a:ln w="12700" cmpd="sng">
              <a:solidFill>
                <a:schemeClr val="accent3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93D81CF-94F2-401A-BA57-92F5A7B2D0C5}" styleName="Medium Style 1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Row>
  </a:tblStyle>
  <a:tblStyle styleId="{616DA210-FB5B-4158-B5E0-FEB733F419BA}" styleName="Light Style 3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7E9639D4-E3E2-4D34-9284-5A2195B3D0D7}" styleName="Light Style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  <a:tblStyle styleId="{8EC20E35-A176-4012-BC5E-935CFFF8708E}" styleName="Medium Style 3">
    <a:wholeTbl>
      <a:tcTxStyle>
        <a:fontRef idx="minor"/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69012ECD-51FC-41F1-AA8D-1B2483CD663E}" styleName="Light Style 2 - Accent 1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</a:tcStyle>
    </a:band1H>
    <a:band1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1V>
    <a:band2V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1"/>
        </a:fillRef>
      </a:tcStyle>
    </a:firstRow>
  </a:tblStyle>
  <a:tblStyle styleId="{5A111915-BE36-4E01-A7E5-04B1672EAD32}" styleName="Light Style 2 - Accent 5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</a:tcStyle>
    </a:band1H>
    <a:band1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1V>
    <a:band2V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5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5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9721"/>
    <p:restoredTop sz="94787"/>
  </p:normalViewPr>
  <p:slideViewPr>
    <p:cSldViewPr snapToGrid="0" snapToObjects="1">
      <p:cViewPr>
        <p:scale>
          <a:sx n="110" d="100"/>
          <a:sy n="110" d="100"/>
        </p:scale>
        <p:origin x="40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 snapToObjects="1">
      <p:cViewPr varScale="1">
        <p:scale>
          <a:sx n="82" d="100"/>
          <a:sy n="82" d="100"/>
        </p:scale>
        <p:origin x="3992" y="168"/>
      </p:cViewPr>
      <p:guideLst/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8" Type="http://schemas.openxmlformats.org/officeDocument/2006/relationships/slide" Target="slides/slide7.xml"/><Relationship Id="rId51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notesMaster" Target="notesMasters/notesMaster1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oisdankwa/Downloads/MA_Public_Schools_2017_stack.xlsx" TargetMode="External"/><Relationship Id="rId2" Type="http://schemas.microsoft.com/office/2011/relationships/chartColorStyle" Target="colors1.xml"/><Relationship Id="rId1" Type="http://schemas.microsoft.com/office/2011/relationships/chartStyle" Target="style1.xml"/><Relationship Id="rId4" Type="http://schemas.openxmlformats.org/officeDocument/2006/relationships/chartUserShapes" Target="../drawings/drawing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oleObject" Target="file:////Users/loisdankwa/Downloads/MA_Public_Schools_2017_stack.xlsx" TargetMode="External"/><Relationship Id="rId2" Type="http://schemas.microsoft.com/office/2011/relationships/chartColorStyle" Target="colors2.xml"/><Relationship Id="rId1" Type="http://schemas.microsoft.com/office/2011/relationships/chartStyle" Target="style2.xml"/><Relationship Id="rId4" Type="http://schemas.openxmlformats.org/officeDocument/2006/relationships/chartUserShapes" Target="../drawings/drawing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'MS-Top'!$J$2:$J$9</c:f>
              <c:numCache>
                <c:formatCode>_("$"* #,##0_);_("$"* \(#,##0\);_("$"* "-"_);_(@_)</c:formatCode>
                <c:ptCount val="8"/>
                <c:pt idx="0">
                  <c:v>63875</c:v>
                </c:pt>
                <c:pt idx="1">
                  <c:v>47219</c:v>
                </c:pt>
                <c:pt idx="2" formatCode="&quot;$&quot;#,##0_);[Red]\(&quot;$&quot;#,##0\)">
                  <c:v>39522</c:v>
                </c:pt>
                <c:pt idx="3">
                  <c:v>83504</c:v>
                </c:pt>
                <c:pt idx="4">
                  <c:v>86451</c:v>
                </c:pt>
                <c:pt idx="5">
                  <c:v>80750</c:v>
                </c:pt>
                <c:pt idx="7">
                  <c:v>80975</c:v>
                </c:pt>
              </c:numCache>
            </c:numRef>
          </c:xVal>
          <c:yVal>
            <c:numRef>
              <c:f>'MS-Top'!$M$2:$M$9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98</c:v>
                </c:pt>
                <c:pt idx="4">
                  <c:v>98</c:v>
                </c:pt>
                <c:pt idx="5">
                  <c:v>97</c:v>
                </c:pt>
                <c:pt idx="6">
                  <c:v>97</c:v>
                </c:pt>
                <c:pt idx="7">
                  <c:v>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4BD-834E-9E2C-B33BDB59134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9104720"/>
        <c:axId val="1868837936"/>
      </c:scatterChart>
      <c:valAx>
        <c:axId val="1869104720"/>
        <c:scaling>
          <c:orientation val="minMax"/>
          <c:min val="60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Average Salary in Thousands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_(&quot;$&quot;* #,##0_);_(&quot;$&quot;* \(#,##0\);_(&quot;$&quot;* &quot;-&quot;_);_(@_)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837936"/>
        <c:crosses val="autoZero"/>
        <c:crossBetween val="midCat"/>
        <c:dispUnits>
          <c:builtInUnit val="thousands"/>
        </c:dispUnits>
      </c:valAx>
      <c:valAx>
        <c:axId val="186883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%MCAS 5th</a:t>
                </a:r>
                <a:r>
                  <a:rPr lang="en-US" sz="1200" baseline="0">
                    <a:solidFill>
                      <a:schemeClr val="tx1"/>
                    </a:solidFill>
                  </a:rPr>
                  <a:t> Grade English P+A</a:t>
                </a:r>
                <a:endParaRPr lang="en-US" sz="12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104720"/>
        <c:crossesAt val="60"/>
        <c:crossBetween val="midCat"/>
      </c:valAx>
      <c:spPr>
        <a:noFill/>
        <a:ln>
          <a:solidFill>
            <a:schemeClr val="accent1">
              <a:alpha val="7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1">
          <a:alpha val="83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en-US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scatterChart>
        <c:scatterStyle val="lineMarker"/>
        <c:varyColors val="0"/>
        <c:ser>
          <c:idx val="0"/>
          <c:order val="0"/>
          <c:spPr>
            <a:ln w="19050" cap="rnd">
              <a:noFill/>
              <a:round/>
            </a:ln>
            <a:effectLst/>
          </c:spPr>
          <c:marker>
            <c:symbol val="circle"/>
            <c:size val="5"/>
            <c:spPr>
              <a:solidFill>
                <a:schemeClr val="accent1"/>
              </a:solidFill>
              <a:ln w="9525">
                <a:solidFill>
                  <a:schemeClr val="accent1"/>
                </a:solidFill>
              </a:ln>
              <a:effectLst/>
            </c:spPr>
          </c:marker>
          <c:xVal>
            <c:numRef>
              <c:f>'MS-Top'!$H$2:$H$9</c:f>
              <c:numCache>
                <c:formatCode>General</c:formatCode>
                <c:ptCount val="8"/>
                <c:pt idx="0">
                  <c:v>24.3</c:v>
                </c:pt>
                <c:pt idx="1">
                  <c:v>28.7</c:v>
                </c:pt>
                <c:pt idx="2">
                  <c:v>22.7</c:v>
                </c:pt>
                <c:pt idx="3">
                  <c:v>16.5</c:v>
                </c:pt>
                <c:pt idx="4">
                  <c:v>25.9</c:v>
                </c:pt>
                <c:pt idx="5">
                  <c:v>22.1</c:v>
                </c:pt>
                <c:pt idx="6">
                  <c:v>11.7</c:v>
                </c:pt>
                <c:pt idx="7">
                  <c:v>21.4</c:v>
                </c:pt>
              </c:numCache>
            </c:numRef>
          </c:xVal>
          <c:yVal>
            <c:numRef>
              <c:f>'MS-Top'!$M$2:$M$9</c:f>
              <c:numCache>
                <c:formatCode>General</c:formatCode>
                <c:ptCount val="8"/>
                <c:pt idx="0">
                  <c:v>100</c:v>
                </c:pt>
                <c:pt idx="1">
                  <c:v>100</c:v>
                </c:pt>
                <c:pt idx="2">
                  <c:v>100</c:v>
                </c:pt>
                <c:pt idx="3">
                  <c:v>98</c:v>
                </c:pt>
                <c:pt idx="4">
                  <c:v>98</c:v>
                </c:pt>
                <c:pt idx="5">
                  <c:v>97</c:v>
                </c:pt>
                <c:pt idx="6">
                  <c:v>97</c:v>
                </c:pt>
                <c:pt idx="7">
                  <c:v>97</c:v>
                </c:pt>
              </c:numCache>
            </c:numRef>
          </c:yVal>
          <c:smooth val="0"/>
          <c:extLst>
            <c:ext xmlns:c16="http://schemas.microsoft.com/office/drawing/2014/chart" uri="{C3380CC4-5D6E-409C-BE32-E72D297353CC}">
              <c16:uniqueId val="{00000000-75E3-BB47-A517-AE4B022EC187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axId val="1869104720"/>
        <c:axId val="1868837936"/>
      </c:scatterChart>
      <c:valAx>
        <c:axId val="1869104720"/>
        <c:scaling>
          <c:orientation val="minMax"/>
        </c:scaling>
        <c:delete val="0"/>
        <c:axPos val="b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% HIgh Needs</a:t>
                </a: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05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8837936"/>
        <c:crosses val="autoZero"/>
        <c:crossBetween val="midCat"/>
      </c:valAx>
      <c:valAx>
        <c:axId val="1868837936"/>
        <c:scaling>
          <c:orientation val="minMax"/>
        </c:scaling>
        <c:delete val="0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title>
          <c:tx>
            <c:rich>
              <a:bodyPr rot="-5400000" spcFirstLastPara="1" vertOverflow="ellipsis" vert="horz" wrap="square" anchor="ctr" anchorCtr="1"/>
              <a:lstStyle/>
              <a:p>
                <a:pPr>
                  <a:defRPr sz="1200" b="0" i="0" u="none" strike="noStrike" kern="1200" baseline="0">
                    <a:solidFill>
                      <a:schemeClr val="tx1"/>
                    </a:solidFill>
                    <a:latin typeface="+mn-lt"/>
                    <a:ea typeface="+mn-ea"/>
                    <a:cs typeface="+mn-cs"/>
                  </a:defRPr>
                </a:pPr>
                <a:r>
                  <a:rPr lang="en-US" sz="1200">
                    <a:solidFill>
                      <a:schemeClr val="tx1"/>
                    </a:solidFill>
                  </a:rPr>
                  <a:t>%MCAS 5th</a:t>
                </a:r>
                <a:r>
                  <a:rPr lang="en-US" sz="1200" baseline="0">
                    <a:solidFill>
                      <a:schemeClr val="tx1"/>
                    </a:solidFill>
                  </a:rPr>
                  <a:t> Grade English P+A</a:t>
                </a:r>
                <a:endParaRPr lang="en-US" sz="1200">
                  <a:solidFill>
                    <a:schemeClr val="tx1"/>
                  </a:solidFill>
                </a:endParaRPr>
              </a:p>
            </c:rich>
          </c:tx>
          <c:overlay val="0"/>
          <c:spPr>
            <a:noFill/>
            <a:ln>
              <a:noFill/>
            </a:ln>
            <a:effectLst/>
          </c:spPr>
          <c:txPr>
            <a:bodyPr rot="-5400000" spcFirstLastPara="1" vertOverflow="ellipsis" vert="horz" wrap="square" anchor="ctr" anchorCtr="1"/>
            <a:lstStyle/>
            <a:p>
              <a:pPr>
                <a:defRPr sz="1200" b="0" i="0" u="none" strike="noStrike" kern="1200" baseline="0">
                  <a:solidFill>
                    <a:schemeClr val="tx1"/>
                  </a:solidFill>
                  <a:latin typeface="+mn-lt"/>
                  <a:ea typeface="+mn-ea"/>
                  <a:cs typeface="+mn-cs"/>
                </a:defRPr>
              </a:pPr>
              <a:endParaRPr lang="en-US"/>
            </a:p>
          </c:txPr>
        </c:title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25000"/>
                <a:lumOff val="7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100" b="0" i="0" u="none" strike="noStrike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pPr>
            <a:endParaRPr lang="en-US"/>
          </a:p>
        </c:txPr>
        <c:crossAx val="1869104720"/>
        <c:crosses val="autoZero"/>
        <c:crossBetween val="midCat"/>
      </c:valAx>
      <c:spPr>
        <a:noFill/>
        <a:ln>
          <a:solidFill>
            <a:schemeClr val="accent1">
              <a:alpha val="70000"/>
            </a:schemeClr>
          </a:solidFill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solidFill>
      <a:schemeClr val="bg1"/>
    </a:solidFill>
    <a:ln w="9525" cap="flat" cmpd="sng" algn="ctr">
      <a:solidFill>
        <a:schemeClr val="accent1">
          <a:alpha val="83000"/>
        </a:schemeClr>
      </a:solidFill>
      <a:round/>
    </a:ln>
    <a:effectLst/>
  </c:spPr>
  <c:txPr>
    <a:bodyPr/>
    <a:lstStyle/>
    <a:p>
      <a:pPr>
        <a:defRPr/>
      </a:pPr>
      <a:endParaRPr lang="en-US"/>
    </a:p>
  </c:txPr>
  <c:externalData r:id="rId3">
    <c:autoUpdate val="0"/>
  </c:externalData>
  <c:userShapes r:id="rId4"/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40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00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00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900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900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19050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0"/>
    <cs:effectRef idx="0"/>
    <cs:fontRef idx="minor">
      <a:schemeClr val="dk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900" kern="1200"/>
  </cs:dataTable>
  <cs:downBar>
    <cs:lnRef idx="0"/>
    <cs:fillRef idx="0"/>
    <cs:effectRef idx="0"/>
    <cs:fontRef idx="minor">
      <a:schemeClr val="tx1"/>
    </cs:fontRef>
    <cs:spPr>
      <a:solidFill>
        <a:schemeClr val="dk1">
          <a:lumMod val="75000"/>
          <a:lumOff val="25000"/>
        </a:schemeClr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0"/>
            <a:lumOff val="50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400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900" kern="1200"/>
  </cs:trendlineLabel>
  <cs:upBar>
    <cs:lnRef idx="0"/>
    <cs:fillRef idx="0"/>
    <cs:effectRef idx="0"/>
    <cs:fontRef idx="minor">
      <a:schemeClr val="tx1"/>
    </cs:fontRef>
    <cs:spPr>
      <a:solidFill>
        <a:schemeClr val="lt1"/>
      </a:solidFill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25000"/>
            <a:lumOff val="75000"/>
          </a:schemeClr>
        </a:solidFill>
        <a:round/>
      </a:ln>
    </cs:spPr>
    <cs:defRPr sz="900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drawings/drawing1.xml><?xml version="1.0" encoding="utf-8"?>
<c:userShapes xmlns:c="http://schemas.openxmlformats.org/drawingml/2006/chart">
  <cdr:relSizeAnchor xmlns:cdr="http://schemas.openxmlformats.org/drawingml/2006/chartDrawing">
    <cdr:from>
      <cdr:x>0.42377</cdr:x>
      <cdr:y>0.0838</cdr:y>
    </cdr:from>
    <cdr:to>
      <cdr:x>0.47775</cdr:x>
      <cdr:y>0.16386</cdr:y>
    </cdr:to>
    <cdr:sp macro="" textlink="">
      <cdr:nvSpPr>
        <cdr:cNvPr id="4" name="Triangle 3">
          <a:extLst xmlns:a="http://schemas.openxmlformats.org/drawingml/2006/main">
            <a:ext uri="{FF2B5EF4-FFF2-40B4-BE49-F238E27FC236}">
              <a16:creationId xmlns:a16="http://schemas.microsoft.com/office/drawing/2014/main" id="{790D5227-60D5-704A-A1FF-D45AD52AE88C}"/>
            </a:ext>
          </a:extLst>
        </cdr:cNvPr>
        <cdr:cNvSpPr/>
      </cdr:nvSpPr>
      <cdr:spPr>
        <a:xfrm xmlns:a="http://schemas.openxmlformats.org/drawingml/2006/main">
          <a:off x="2400300" y="381000"/>
          <a:ext cx="305778" cy="364006"/>
        </a:xfrm>
        <a:prstGeom xmlns:a="http://schemas.openxmlformats.org/drawingml/2006/main" prst="triangle">
          <a:avLst/>
        </a:prstGeom>
        <a:noFill xmlns:a="http://schemas.openxmlformats.org/drawingml/2006/main"/>
        <a:effectLst xmlns:a="http://schemas.openxmlformats.org/drawingml/2006/main"/>
        <a:scene3d xmlns:a="http://schemas.openxmlformats.org/drawingml/2006/main">
          <a:camera prst="orthographicFront"/>
          <a:lightRig rig="threePt" dir="t"/>
        </a:scene3d>
        <a:sp3d xmlns:a="http://schemas.openxmlformats.org/drawingml/2006/main" contourW="12700">
          <a:bevelT w="165100" prst="coolSlant"/>
          <a:contourClr>
            <a:srgbClr val="FF0000"/>
          </a:contourClr>
        </a:sp3d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drawings/drawing2.xml><?xml version="1.0" encoding="utf-8"?>
<c:userShapes xmlns:c="http://schemas.openxmlformats.org/drawingml/2006/chart">
  <cdr:relSizeAnchor xmlns:cdr="http://schemas.openxmlformats.org/drawingml/2006/chartDrawing">
    <cdr:from>
      <cdr:x>0.64235</cdr:x>
      <cdr:y>0.08068</cdr:y>
    </cdr:from>
    <cdr:to>
      <cdr:x>0.69727</cdr:x>
      <cdr:y>0.16573</cdr:y>
    </cdr:to>
    <cdr:sp macro="" textlink="">
      <cdr:nvSpPr>
        <cdr:cNvPr id="2" name="Triangle 1">
          <a:extLst xmlns:a="http://schemas.openxmlformats.org/drawingml/2006/main">
            <a:ext uri="{FF2B5EF4-FFF2-40B4-BE49-F238E27FC236}">
              <a16:creationId xmlns:a16="http://schemas.microsoft.com/office/drawing/2014/main" id="{93C85EB6-9E38-3546-A5C2-5E9BD5D515A9}"/>
            </a:ext>
          </a:extLst>
        </cdr:cNvPr>
        <cdr:cNvSpPr/>
      </cdr:nvSpPr>
      <cdr:spPr>
        <a:xfrm xmlns:a="http://schemas.openxmlformats.org/drawingml/2006/main">
          <a:off x="3602367" y="352629"/>
          <a:ext cx="307996" cy="371708"/>
        </a:xfrm>
        <a:prstGeom xmlns:a="http://schemas.openxmlformats.org/drawingml/2006/main" prst="triangle">
          <a:avLst/>
        </a:prstGeom>
        <a:noFill xmlns:a="http://schemas.openxmlformats.org/drawingml/2006/main"/>
        <a:effectLst xmlns:a="http://schemas.openxmlformats.org/drawingml/2006/main"/>
        <a:scene3d xmlns:a="http://schemas.openxmlformats.org/drawingml/2006/main">
          <a:camera prst="orthographicFront"/>
          <a:lightRig rig="threePt" dir="t"/>
        </a:scene3d>
        <a:sp3d xmlns:a="http://schemas.openxmlformats.org/drawingml/2006/main" contourW="12700">
          <a:bevelT w="165100" prst="coolSlant"/>
          <a:contourClr>
            <a:srgbClr val="FF0000"/>
          </a:contourClr>
        </a:sp3d>
      </cdr:spPr>
      <cdr:style>
        <a:lnRef xmlns:a="http://schemas.openxmlformats.org/drawingml/2006/main" idx="2">
          <a:schemeClr val="accent1">
            <a:shade val="50000"/>
          </a:schemeClr>
        </a:lnRef>
        <a:fillRef xmlns:a="http://schemas.openxmlformats.org/drawingml/2006/main" idx="1">
          <a:schemeClr val="accent1"/>
        </a:fillRef>
        <a:effectRef xmlns:a="http://schemas.openxmlformats.org/drawingml/2006/main" idx="0">
          <a:schemeClr val="accent1"/>
        </a:effectRef>
        <a:fontRef xmlns:a="http://schemas.openxmlformats.org/drawingml/2006/main" idx="minor">
          <a:schemeClr val="lt1"/>
        </a:fontRef>
      </cdr:style>
      <cdr:txBody>
        <a:bodyPr xmlns:a="http://schemas.openxmlformats.org/drawingml/2006/main" wrap="square"/>
        <a:lstStyle xmlns:a="http://schemas.openxmlformats.org/drawingml/2006/main">
          <a:lvl1pPr marL="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1pPr>
          <a:lvl2pPr marL="457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2pPr>
          <a:lvl3pPr marL="914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3pPr>
          <a:lvl4pPr marL="1371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4pPr>
          <a:lvl5pPr marL="18288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5pPr>
          <a:lvl6pPr marL="22860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6pPr>
          <a:lvl7pPr marL="27432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7pPr>
          <a:lvl8pPr marL="32004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8pPr>
          <a:lvl9pPr marL="3657600" indent="0">
            <a:defRPr sz="1100">
              <a:solidFill>
                <a:schemeClr val="lt1"/>
              </a:solidFill>
              <a:latin typeface="+mn-lt"/>
              <a:ea typeface="+mn-ea"/>
              <a:cs typeface="+mn-cs"/>
            </a:defRPr>
          </a:lvl9pPr>
        </a:lstStyle>
        <a:p xmlns:a="http://schemas.openxmlformats.org/drawingml/2006/main">
          <a:endParaRPr lang="en-US"/>
        </a:p>
      </cdr:txBody>
    </cdr:sp>
  </cdr:relSizeAnchor>
</c:userShape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>
            <a:extLst>
              <a:ext uri="{FF2B5EF4-FFF2-40B4-BE49-F238E27FC236}">
                <a16:creationId xmlns:a16="http://schemas.microsoft.com/office/drawing/2014/main" id="{30CCD3EB-B09B-474C-AA77-A66B643B1BB8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81E0D721-2B88-5C4A-97A6-4F61AB47994C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E26284F-0F34-354C-B500-9B9B49EF1777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216AB04E-D99E-A444-B388-AB6BAAD44A72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FFBF194-F839-E141-AC0C-8FBBA916AF69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3D253BC-B094-C344-9FFB-B53B3A34A163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3609742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0D76F3E-F46D-F84C-82A2-FA6EF0F3D1F7}" type="datetimeFigureOut">
              <a:rPr lang="en-US" smtClean="0"/>
              <a:t>3/20/20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466AA8F-30B9-2D42-85DF-8EFAAEB1F9A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11162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87287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20570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7961896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278054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528483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53138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0856650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29870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1276655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52609994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3210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01856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586032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2412198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0237738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164091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961747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64653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06165138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61771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466AA8F-30B9-2D42-85DF-8EFAAEB1F9A8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4359682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782FFD-F721-FB43-A552-188F5AE606A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F332EFFE-1360-F64B-A20E-6D55DB121C1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52631934-9BE9-C64B-A25B-6578A986ACC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BA3063-8EC2-D943-AAEF-312DED7B2B4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2AEB21E-1198-B949-A3B8-2165D8B7931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53891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4ADBB5E-0427-A548-AF52-731AAACB78C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ABB84E7A-EEAE-CB4B-9D0E-C8C34AE76713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E431FA0-718D-F440-A8FD-C5BF4DE502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D39F79-14DC-C446-982A-CBE44CB38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3D78266-11F3-6B4C-AB59-F90FE5058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16696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19B490CE-7E7A-E843-91ED-39DA98CA278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FB9278F2-13B2-0643-A9EC-9592A87F9EB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  <a:prstGeom prst="rect">
            <a:avLst/>
          </a:prstGeo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662A09C-8018-0B43-A012-256F67E127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9565AAB-0010-5345-A9D7-712CE0A84B8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C9FC452-54B0-6341-8C72-AF65861CA87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500634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304E15-D26C-404B-9584-6BA6C3AA6F8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BD01FDE-1622-8B4C-A0F9-B5CAE8BC527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5DB99E2-B59B-7A41-AD2D-2F714414970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232E1E6-AB84-5948-A38E-5060F344C92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5416BDF-9FFE-F740-B140-00A5F32BFE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9184150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65518E-CCD3-A84C-BD5C-679C0592BEC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F784B9C-0C83-FC44-B7D7-BD07675E3FA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EACFBB-5332-5244-9491-575FA373257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6293751-3DF4-E549-A133-AB504EDE4B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AE44043-87AD-144E-9046-54B8735D58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8104986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A5A17AC-B66B-654F-A2C5-35768E8EB75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DD62DA2-5C24-5A42-8206-86ED57F4E58A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04F89CC-5A9F-7B4F-A262-323E9E3CBC37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7A4CC950-CFE6-D94C-B0CB-081999CFAEB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7D599756-16A4-2448-B3B5-A0CA77D3F6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717DF14-9EAC-7D43-8403-F2BED7D140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977257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7844A8C-E39D-EA43-9732-4C09546BE6B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83C970A-EF83-0C47-BD36-755BD8D22A3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36447E6B-B326-0D43-81C5-C3E68FF6432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24D1BEA5-7CC9-024E-8919-E33C4D5D1B9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  <a:prstGeom prst="rect">
            <a:avLst/>
          </a:prstGeo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57E207AC-9400-9D4D-96E5-3441CA509EE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71D4DCFE-A925-8742-B0CA-AF8E889D242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EBFC74D-1D2F-6644-913F-D2A564C9B6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A2DE298-4B0D-2740-A1B9-B9AEE4E7174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856137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DB48130-01A4-8242-963F-18C552D486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914F7423-10CF-C241-A743-8512F03A947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922A36C1-4755-6B47-BD50-3C57EF3CECB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F2FD103E-E08D-2744-9A3D-8FE2F57FA9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52795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E0FFEE5F-645D-254C-9AB0-590C7BE9B8E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57F371-665D-7243-80C2-57CA8D75A97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1527511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1DA2748-E0FA-CE4E-A037-9561703A344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A2EEF04-50DB-0740-A46F-3F1FAED4D56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A56B1AD-07C4-FB4B-ACEB-AE7C3F98EE7F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5479D60-BF3D-9440-89CD-6DF2850D8A4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50E64B5-6DCD-2843-A41C-05ACEAEF1C1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B23E3D8-6479-BD44-954D-DDB945D3931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85523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2FC14EC-6220-F34C-B658-857AEB78BBC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E1CCFD9E-A980-9D43-975A-8A18E904DA0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FC3E6E0F-9F09-7947-93B9-3EA1A7AAD17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9768BDE-003F-FD44-82BE-36145E2E4B8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B563D64-B0C3-F04A-ADA1-92F1AEC160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508EB16-21CD-1842-8359-605FADC35A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5933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BC37A50F-08F9-5442-9292-67F9EB1D3DA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8ECF2E7-3BDF-9F44-9CE1-1B4269642644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/>
              <a:t>Lois Dankwa DSA 2020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BC70C8C-3707-7E4E-899F-A50450227B9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7B47967-A807-3D40-B0A8-14A3C0830A14}" type="slidenum">
              <a:rPr lang="en-US" smtClean="0"/>
              <a:t>‹#›</a:t>
            </a:fld>
            <a:endParaRPr lang="en-US"/>
          </a:p>
        </p:txBody>
      </p:sp>
      <p:sp>
        <p:nvSpPr>
          <p:cNvPr id="8" name="Text Placeholder 7">
            <a:extLst>
              <a:ext uri="{FF2B5EF4-FFF2-40B4-BE49-F238E27FC236}">
                <a16:creationId xmlns:a16="http://schemas.microsoft.com/office/drawing/2014/main" id="{7051178A-A916-574D-941C-5AE8B4C4343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  <p:extLst>
      <p:ext uri="{BB962C8B-B14F-4D97-AF65-F5344CB8AC3E}">
        <p14:creationId xmlns:p14="http://schemas.microsoft.com/office/powerpoint/2010/main" val="390016727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3.tiff"/><Relationship Id="rId4" Type="http://schemas.openxmlformats.org/officeDocument/2006/relationships/image" Target="../media/image2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4.tiff"/><Relationship Id="rId4" Type="http://schemas.openxmlformats.org/officeDocument/2006/relationships/hyperlink" Target="http://www.publicdomainpictures.net/view-image.php?image=1889" TargetMode="Externa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5.tiff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7.tiff"/><Relationship Id="rId4" Type="http://schemas.openxmlformats.org/officeDocument/2006/relationships/image" Target="../media/image6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5" Type="http://schemas.openxmlformats.org/officeDocument/2006/relationships/chart" Target="../charts/chart1.xml"/><Relationship Id="rId4" Type="http://schemas.openxmlformats.org/officeDocument/2006/relationships/hyperlink" Target="http://www.publicdomainpictures.net/view-image.php?image=1889" TargetMode="Externa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4" Type="http://schemas.openxmlformats.org/officeDocument/2006/relationships/chart" Target="../charts/char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9.tiff"/><Relationship Id="rId4" Type="http://schemas.openxmlformats.org/officeDocument/2006/relationships/image" Target="../media/image8.tiff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1.tiff"/><Relationship Id="rId5" Type="http://schemas.openxmlformats.org/officeDocument/2006/relationships/image" Target="../media/image10.tiff"/><Relationship Id="rId4" Type="http://schemas.openxmlformats.org/officeDocument/2006/relationships/hyperlink" Target="http://www.publicdomainpictures.net/view-image.php?image=1889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2.tiff"/><Relationship Id="rId4" Type="http://schemas.openxmlformats.org/officeDocument/2006/relationships/hyperlink" Target="http://www.publicdomainpictures.net/view-image.php?image=1889" TargetMode="Externa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4.tiff"/><Relationship Id="rId4" Type="http://schemas.openxmlformats.org/officeDocument/2006/relationships/image" Target="../media/image13.tiff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7.xml"/><Relationship Id="rId4" Type="http://schemas.openxmlformats.org/officeDocument/2006/relationships/hyperlink" Target="http://www.publicdomainpictures.net/view-image.php?image=1889" TargetMode="Externa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5.tiff"/><Relationship Id="rId4" Type="http://schemas.openxmlformats.org/officeDocument/2006/relationships/hyperlink" Target="http://www.publicdomainpictures.net/view-image.php?image=1889" TargetMode="Externa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://www.publicdomainpictures.net/view-image.php?image=1889" TargetMode="External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99295"/>
            <a:ext cx="1118755" cy="6668194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205350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Subtitle 2">
            <a:extLst>
              <a:ext uri="{FF2B5EF4-FFF2-40B4-BE49-F238E27FC236}">
                <a16:creationId xmlns:a16="http://schemas.microsoft.com/office/drawing/2014/main" id="{93D9C601-6551-064E-BA6A-2276DDC848DD}"/>
              </a:ext>
            </a:extLst>
          </p:cNvPr>
          <p:cNvSpPr txBox="1">
            <a:spLocks/>
          </p:cNvSpPr>
          <p:nvPr/>
        </p:nvSpPr>
        <p:spPr>
          <a:xfrm>
            <a:off x="957263" y="4829176"/>
            <a:ext cx="3886199" cy="1377660"/>
          </a:xfrm>
          <a:prstGeom prst="rect">
            <a:avLst/>
          </a:prstGeom>
          <a:solidFill>
            <a:schemeClr val="bg1"/>
          </a:solidFill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Author: Lois Dankwa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Date: March 19, 2020</a:t>
            </a:r>
          </a:p>
          <a:p>
            <a:r>
              <a:rPr lang="en-US" sz="1800" dirty="0">
                <a:latin typeface="Arial" panose="020B0604020202020204" pitchFamily="34" charset="0"/>
                <a:cs typeface="Arial" panose="020B0604020202020204" pitchFamily="34" charset="0"/>
              </a:rPr>
              <a:t>Location: Worcester State University - Bootcamp</a:t>
            </a:r>
          </a:p>
          <a:p>
            <a:pPr marL="0" indent="0">
              <a:buNone/>
            </a:pPr>
            <a:endParaRPr 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itle 1">
            <a:extLst>
              <a:ext uri="{FF2B5EF4-FFF2-40B4-BE49-F238E27FC236}">
                <a16:creationId xmlns:a16="http://schemas.microsoft.com/office/drawing/2014/main" id="{AD156BBF-03D5-CB49-8DFB-289BF012C96F}"/>
              </a:ext>
            </a:extLst>
          </p:cNvPr>
          <p:cNvSpPr txBox="1">
            <a:spLocks/>
          </p:cNvSpPr>
          <p:nvPr/>
        </p:nvSpPr>
        <p:spPr>
          <a:xfrm>
            <a:off x="957263" y="2713374"/>
            <a:ext cx="4838700" cy="942232"/>
          </a:xfrm>
          <a:prstGeom prst="rect">
            <a:avLst/>
          </a:prstGeom>
          <a:solidFill>
            <a:schemeClr val="bg1"/>
          </a:solidFill>
        </p:spPr>
        <p:txBody>
          <a:bodyPr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2800" b="1" dirty="0">
                <a:latin typeface="Arial" panose="020B0604020202020204" pitchFamily="34" charset="0"/>
                <a:cs typeface="Arial" panose="020B0604020202020204" pitchFamily="34" charset="0"/>
              </a:rPr>
              <a:t>School Data Lab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1BF7424F-EDC3-D040-986F-076F5EBD2EFF}"/>
              </a:ext>
            </a:extLst>
          </p:cNvPr>
          <p:cNvSpPr txBox="1"/>
          <p:nvPr/>
        </p:nvSpPr>
        <p:spPr>
          <a:xfrm>
            <a:off x="957263" y="843148"/>
            <a:ext cx="4968524" cy="101566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US" sz="6000" b="1" dirty="0">
                <a:solidFill>
                  <a:schemeClr val="accent2">
                    <a:lumMod val="50000"/>
                  </a:schemeClr>
                </a:solidFill>
                <a:latin typeface="+mj-lt"/>
                <a:cs typeface="Arial" panose="020B0604020202020204" pitchFamily="34" charset="0"/>
              </a:rPr>
              <a:t>STACK DSA</a:t>
            </a:r>
          </a:p>
        </p:txBody>
      </p:sp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E1CF00BF-4A19-9848-AA0B-41C724372C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6CA2E97D-0A33-CE45-847D-FE460C62AA5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101" y="6117700"/>
            <a:ext cx="381738" cy="4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444250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E44FC4D0-A44F-E24C-90EF-194E5704DE6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57365" y="1062681"/>
            <a:ext cx="5867444" cy="468962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914A7D20-B384-B548-AFA9-47FBA454635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32" y="1062681"/>
            <a:ext cx="5995067" cy="4730890"/>
          </a:xfrm>
          <a:prstGeom prst="rect">
            <a:avLst/>
          </a:prstGeom>
        </p:spPr>
      </p:pic>
      <p:grpSp>
        <p:nvGrpSpPr>
          <p:cNvPr id="31" name="Group 30">
            <a:extLst>
              <a:ext uri="{FF2B5EF4-FFF2-40B4-BE49-F238E27FC236}">
                <a16:creationId xmlns:a16="http://schemas.microsoft.com/office/drawing/2014/main" id="{4BE6B1A7-2D86-AC41-B2FA-8B0B9BB49C7F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F0A5953D-8032-C14F-9790-1820DF9DA3C3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Benjamin G Brown (K-5)</a:t>
              </a:r>
            </a:p>
            <a:p>
              <a:endParaRPr lang="en-US" sz="3600" dirty="0"/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73376239-740C-F443-AC29-E9A52BA25EE5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EB39CF8E-BDF2-6041-9107-65F5F8A2CB43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11" name="Slide Number Placeholder 10">
            <a:extLst>
              <a:ext uri="{FF2B5EF4-FFF2-40B4-BE49-F238E27FC236}">
                <a16:creationId xmlns:a16="http://schemas.microsoft.com/office/drawing/2014/main" id="{A79B8C8D-7C56-5341-9CD3-E86DB69996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82806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63556-F917-1441-9377-86F8DE65EE3E}"/>
              </a:ext>
            </a:extLst>
          </p:cNvPr>
          <p:cNvSpPr txBox="1"/>
          <p:nvPr/>
        </p:nvSpPr>
        <p:spPr>
          <a:xfrm>
            <a:off x="271848" y="912573"/>
            <a:ext cx="11244649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Median Household Income recorded for the districts represented by the</a:t>
            </a:r>
          </a:p>
          <a:p>
            <a:endParaRPr lang="en-US" sz="2800" dirty="0"/>
          </a:p>
          <a:p>
            <a:r>
              <a:rPr lang="en-US" sz="2800" dirty="0"/>
              <a:t>schools in the top 5% of the %MCAS 5</a:t>
            </a:r>
            <a:r>
              <a:rPr lang="en-US" sz="2800" baseline="30000" dirty="0"/>
              <a:t>TH</a:t>
            </a:r>
            <a:r>
              <a:rPr lang="en-US" sz="2800" dirty="0"/>
              <a:t> Grade English P + A were all in the </a:t>
            </a:r>
          </a:p>
          <a:p>
            <a:endParaRPr lang="en-US" sz="2800" dirty="0"/>
          </a:p>
          <a:p>
            <a:r>
              <a:rPr lang="en-US" sz="2800" dirty="0"/>
              <a:t>highest income bracket except for that of Sommerville being among the</a:t>
            </a:r>
          </a:p>
          <a:p>
            <a:endParaRPr lang="en-US" sz="2800" dirty="0"/>
          </a:p>
          <a:p>
            <a:r>
              <a:rPr lang="en-US" sz="2800" dirty="0"/>
              <a:t>lowest. The highest in that group was $204,018 whilst that of Sommerville </a:t>
            </a:r>
          </a:p>
          <a:p>
            <a:endParaRPr lang="en-US" sz="2800" dirty="0"/>
          </a:p>
          <a:p>
            <a:r>
              <a:rPr lang="en-US" sz="2800" dirty="0"/>
              <a:t>was  $84,722 thus making Brown School an outlier in the top 5%.</a:t>
            </a:r>
          </a:p>
          <a:p>
            <a:endParaRPr lang="en-US" sz="2800" dirty="0"/>
          </a:p>
          <a:p>
            <a:r>
              <a:rPr lang="en-US" sz="2800" dirty="0"/>
              <a:t>Historically, Brown School should fare worse than the other schools having </a:t>
            </a:r>
          </a:p>
        </p:txBody>
      </p:sp>
      <p:grpSp>
        <p:nvGrpSpPr>
          <p:cNvPr id="26" name="Group 25">
            <a:extLst>
              <a:ext uri="{FF2B5EF4-FFF2-40B4-BE49-F238E27FC236}">
                <a16:creationId xmlns:a16="http://schemas.microsoft.com/office/drawing/2014/main" id="{5C3926B7-02AF-CB49-96E4-057E1458DF1E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8F363437-E747-3142-BB9F-DE6B80D0C944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Benjamin G Brown (K-5)</a:t>
              </a:r>
            </a:p>
            <a:p>
              <a:endParaRPr lang="en-US" sz="3600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59473DF2-A6CC-9D4C-B8C7-650913DB5E3C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9" name="TextBox 28">
              <a:extLst>
                <a:ext uri="{FF2B5EF4-FFF2-40B4-BE49-F238E27FC236}">
                  <a16:creationId xmlns:a16="http://schemas.microsoft.com/office/drawing/2014/main" id="{C57B0483-17C8-F54C-9016-21B5762C21F3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30" name="Picture 29" descr="A picture containing drawing&#10;&#10;Description automatically generated">
            <a:extLst>
              <a:ext uri="{FF2B5EF4-FFF2-40B4-BE49-F238E27FC236}">
                <a16:creationId xmlns:a16="http://schemas.microsoft.com/office/drawing/2014/main" id="{A3687952-D8E6-6F4D-A1CE-1F153227A21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C2250CD1-0396-5746-8B4D-2ABCF8C97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6649220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63556-F917-1441-9377-86F8DE65EE3E}"/>
              </a:ext>
            </a:extLst>
          </p:cNvPr>
          <p:cNvSpPr txBox="1"/>
          <p:nvPr/>
        </p:nvSpPr>
        <p:spPr>
          <a:xfrm>
            <a:off x="271848" y="912573"/>
            <a:ext cx="5239266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about 13% of the students </a:t>
            </a:r>
          </a:p>
          <a:p>
            <a:endParaRPr lang="en-US" sz="2800" dirty="0"/>
          </a:p>
          <a:p>
            <a:r>
              <a:rPr lang="en-US" sz="2800" dirty="0"/>
              <a:t>being  Economically</a:t>
            </a:r>
          </a:p>
          <a:p>
            <a:endParaRPr lang="en-US" sz="2800" dirty="0"/>
          </a:p>
          <a:p>
            <a:r>
              <a:rPr lang="en-US" sz="2800" dirty="0"/>
              <a:t>Disadvantaged students. </a:t>
            </a:r>
          </a:p>
          <a:p>
            <a:endParaRPr lang="en-US" sz="2800" dirty="0"/>
          </a:p>
          <a:p>
            <a:r>
              <a:rPr lang="en-US" sz="2800" dirty="0"/>
              <a:t>Their teachers were also one the </a:t>
            </a:r>
          </a:p>
          <a:p>
            <a:endParaRPr lang="en-US" sz="2800" dirty="0"/>
          </a:p>
          <a:p>
            <a:r>
              <a:rPr lang="en-US" sz="2800" dirty="0"/>
              <a:t>least paid among the top 5%.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28C4745-C8D0-504D-8699-DF1F616B903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34031" y="932854"/>
            <a:ext cx="6033534" cy="454118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BFE8589-94FD-6D4B-A97E-03966E6EF58D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31A7C80-59E1-0B40-8DF3-A9AC8A370BAD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Benjamin G Brown (K-5)</a:t>
              </a:r>
            </a:p>
            <a:p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212D7FA9-55B7-C348-9C8C-AD84276DFB64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E99833C-AA10-9142-B142-0E5887868E12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9CEB3A-C42B-1F4E-B62A-8F4EA03FC17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352954-A2E9-264E-A494-5B46D08A30B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844681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58266C-AFD1-6348-A998-90B3A1737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FCF551E-D23A-964C-9BDC-706272C39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644834259"/>
              </p:ext>
            </p:extLst>
          </p:nvPr>
        </p:nvGraphicFramePr>
        <p:xfrm>
          <a:off x="407345" y="2765720"/>
          <a:ext cx="11524994" cy="2016191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955487">
                  <a:extLst>
                    <a:ext uri="{9D8B030D-6E8A-4147-A177-3AD203B41FA5}">
                      <a16:colId xmlns:a16="http://schemas.microsoft.com/office/drawing/2014/main" val="4054839863"/>
                    </a:ext>
                  </a:extLst>
                </a:gridCol>
                <a:gridCol w="3534033">
                  <a:extLst>
                    <a:ext uri="{9D8B030D-6E8A-4147-A177-3AD203B41FA5}">
                      <a16:colId xmlns:a16="http://schemas.microsoft.com/office/drawing/2014/main" val="335919823"/>
                    </a:ext>
                  </a:extLst>
                </a:gridCol>
                <a:gridCol w="3035474">
                  <a:extLst>
                    <a:ext uri="{9D8B030D-6E8A-4147-A177-3AD203B41FA5}">
                      <a16:colId xmlns:a16="http://schemas.microsoft.com/office/drawing/2014/main" val="3272624790"/>
                    </a:ext>
                  </a:extLst>
                </a:gridCol>
              </a:tblGrid>
              <a:tr h="566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Accountability and Assistance Level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 Level 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Level 3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081519"/>
                  </a:ext>
                </a:extLst>
              </a:tr>
              <a:tr h="566840">
                <a:tc>
                  <a:txBody>
                    <a:bodyPr/>
                    <a:lstStyle/>
                    <a:p>
                      <a:r>
                        <a:rPr lang="en-US" sz="2000" b="1" dirty="0"/>
                        <a:t>Progress and Performance Indicator (PPI)-</a:t>
                      </a:r>
                    </a:p>
                    <a:p>
                      <a:r>
                        <a:rPr lang="en-US" sz="2000" b="1" dirty="0"/>
                        <a:t>All Students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100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034430"/>
                  </a:ext>
                </a:extLst>
              </a:tr>
              <a:tr h="748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Progress and Performance Indicator (PPI)-High Needs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88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56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95455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E98E974-F90B-024C-B410-6DFDDC913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59625694"/>
              </p:ext>
            </p:extLst>
          </p:nvPr>
        </p:nvGraphicFramePr>
        <p:xfrm>
          <a:off x="5368325" y="2094934"/>
          <a:ext cx="6564014" cy="6305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17242">
                  <a:extLst>
                    <a:ext uri="{9D8B030D-6E8A-4147-A177-3AD203B41FA5}">
                      <a16:colId xmlns:a16="http://schemas.microsoft.com/office/drawing/2014/main" val="1947067295"/>
                    </a:ext>
                  </a:extLst>
                </a:gridCol>
                <a:gridCol w="3046772">
                  <a:extLst>
                    <a:ext uri="{9D8B030D-6E8A-4147-A177-3AD203B41FA5}">
                      <a16:colId xmlns:a16="http://schemas.microsoft.com/office/drawing/2014/main" val="2174026811"/>
                    </a:ext>
                  </a:extLst>
                </a:gridCol>
              </a:tblGrid>
              <a:tr h="6305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Benjamin G Brown School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Sommerville District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60614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ACF577-310D-F245-879A-5A4FF1746637}"/>
              </a:ext>
            </a:extLst>
          </p:cNvPr>
          <p:cNvSpPr txBox="1"/>
          <p:nvPr/>
        </p:nvSpPr>
        <p:spPr>
          <a:xfrm>
            <a:off x="609343" y="1050324"/>
            <a:ext cx="3863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Accountability Review</a:t>
            </a:r>
          </a:p>
        </p:txBody>
      </p:sp>
      <p:grpSp>
        <p:nvGrpSpPr>
          <p:cNvPr id="32" name="Group 31">
            <a:extLst>
              <a:ext uri="{FF2B5EF4-FFF2-40B4-BE49-F238E27FC236}">
                <a16:creationId xmlns:a16="http://schemas.microsoft.com/office/drawing/2014/main" id="{FD0FAD9F-3729-4643-A4B2-F0DE327E1C31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C8900E24-E8B9-3C48-B501-B9ADFF304E74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Benjamin G Brown (K-5)</a:t>
              </a:r>
            </a:p>
            <a:p>
              <a:endParaRPr lang="en-US" sz="3600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FF52123-76BC-104E-8E33-2FC818AF07F3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F60720C-F630-8A48-B48B-A7E1DED0A4F2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73AA1D18-62D8-134B-97E5-42F076C7A2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189224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63556-F917-1441-9377-86F8DE65EE3E}"/>
              </a:ext>
            </a:extLst>
          </p:cNvPr>
          <p:cNvSpPr txBox="1"/>
          <p:nvPr/>
        </p:nvSpPr>
        <p:spPr>
          <a:xfrm>
            <a:off x="222234" y="904277"/>
            <a:ext cx="5873766" cy="49482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In the Accountability Review, Brown</a:t>
            </a:r>
          </a:p>
          <a:p>
            <a:endParaRPr lang="en-US" sz="2800" dirty="0"/>
          </a:p>
          <a:p>
            <a:r>
              <a:rPr lang="en-US" sz="2800" dirty="0"/>
              <a:t>has been exceptional in its growth at </a:t>
            </a:r>
          </a:p>
          <a:p>
            <a:endParaRPr lang="en-US" sz="2800" dirty="0"/>
          </a:p>
          <a:p>
            <a:r>
              <a:rPr lang="en-US" sz="2800" dirty="0"/>
              <a:t>meeting their gap-narrowing growth</a:t>
            </a:r>
          </a:p>
          <a:p>
            <a:endParaRPr lang="en-US" sz="2800" dirty="0"/>
          </a:p>
          <a:p>
            <a:r>
              <a:rPr lang="en-US" sz="2800" dirty="0"/>
              <a:t>and has been able to achieve that </a:t>
            </a:r>
          </a:p>
          <a:p>
            <a:endParaRPr lang="en-US" sz="2800" dirty="0"/>
          </a:p>
          <a:p>
            <a:r>
              <a:rPr lang="en-US" sz="2800" dirty="0"/>
              <a:t>despite having one-fifth of its student</a:t>
            </a:r>
          </a:p>
          <a:p>
            <a:endParaRPr lang="en-US" sz="2800" dirty="0"/>
          </a:p>
          <a:p>
            <a:r>
              <a:rPr lang="en-US" sz="2800" dirty="0"/>
              <a:t>population classified as High Needs.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0D0ED25F-8444-5048-9A1E-0FF83F0FD2E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28076" y="953333"/>
            <a:ext cx="5647253" cy="4409499"/>
          </a:xfrm>
          <a:prstGeom prst="rect">
            <a:avLst/>
          </a:prstGeom>
        </p:spPr>
      </p:pic>
      <p:grpSp>
        <p:nvGrpSpPr>
          <p:cNvPr id="23" name="Group 22">
            <a:extLst>
              <a:ext uri="{FF2B5EF4-FFF2-40B4-BE49-F238E27FC236}">
                <a16:creationId xmlns:a16="http://schemas.microsoft.com/office/drawing/2014/main" id="{B0D5AC09-3674-1848-BCEE-61579A97DBFE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3569756-4121-0347-9CDA-4E650133774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Benjamin G Brown (K-5)</a:t>
              </a:r>
            </a:p>
            <a:p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363A1B53-A608-014F-ABD8-B40CB3D60033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BE4AD33-3672-D949-8286-B45937E87072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A479D8-388B-9A4C-984E-5AE4DC864F45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0A556B21-D23E-5C47-84C8-4D30E40A0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057771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7CF9EA-8811-474C-AD04-1E451053C670}"/>
              </a:ext>
            </a:extLst>
          </p:cNvPr>
          <p:cNvSpPr txBox="1"/>
          <p:nvPr/>
        </p:nvSpPr>
        <p:spPr>
          <a:xfrm>
            <a:off x="590549" y="902491"/>
            <a:ext cx="866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Final Review and Assessment: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777FA9-118F-B746-AB30-7AF13C6BB9E3}"/>
              </a:ext>
            </a:extLst>
          </p:cNvPr>
          <p:cNvCxnSpPr>
            <a:cxnSpLocks/>
          </p:cNvCxnSpPr>
          <p:nvPr/>
        </p:nvCxnSpPr>
        <p:spPr>
          <a:xfrm>
            <a:off x="666712" y="1487266"/>
            <a:ext cx="1089754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B315AD-B5F6-0649-8CCA-CA0D627B61A6}"/>
              </a:ext>
            </a:extLst>
          </p:cNvPr>
          <p:cNvSpPr txBox="1"/>
          <p:nvPr/>
        </p:nvSpPr>
        <p:spPr>
          <a:xfrm>
            <a:off x="666712" y="1862256"/>
            <a:ext cx="11153253" cy="3909235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800" dirty="0"/>
              <a:t>Since its inception in the 1900s, Brown School has maintained a smaller</a:t>
            </a:r>
          </a:p>
          <a:p>
            <a:endParaRPr lang="en-US" sz="2800" dirty="0"/>
          </a:p>
          <a:p>
            <a:r>
              <a:rPr lang="en-US" sz="2800" dirty="0"/>
              <a:t>school size even though the city of Sommerville has exponentially increased</a:t>
            </a:r>
          </a:p>
          <a:p>
            <a:endParaRPr lang="en-US" sz="2800" dirty="0"/>
          </a:p>
          <a:p>
            <a:r>
              <a:rPr lang="en-US" sz="2800" dirty="0"/>
              <a:t>in population size. By maintaining a smaller school size and concentrating </a:t>
            </a:r>
          </a:p>
          <a:p>
            <a:endParaRPr lang="en-US" sz="2800" dirty="0"/>
          </a:p>
          <a:p>
            <a:r>
              <a:rPr lang="en-US" sz="2800" dirty="0"/>
              <a:t>on just the Elementary school, the administration does emphasize on </a:t>
            </a:r>
          </a:p>
          <a:p>
            <a:endParaRPr lang="en-US" sz="2800" dirty="0"/>
          </a:p>
          <a:p>
            <a:r>
              <a:rPr lang="en-US" sz="2800" dirty="0"/>
              <a:t>helping  each student succeed academically.</a:t>
            </a:r>
          </a:p>
          <a:p>
            <a:endParaRPr lang="en-US" sz="3200" dirty="0"/>
          </a:p>
          <a:p>
            <a:endParaRPr lang="en-US" dirty="0"/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7BE3FFB8-FAE3-324E-BD3D-961C42496920}"/>
              </a:ext>
            </a:extLst>
          </p:cNvPr>
          <p:cNvGrpSpPr/>
          <p:nvPr/>
        </p:nvGrpSpPr>
        <p:grpSpPr>
          <a:xfrm>
            <a:off x="0" y="-2626"/>
            <a:ext cx="12217400" cy="630568"/>
            <a:chOff x="0" y="3993"/>
            <a:chExt cx="12217400" cy="707685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A2AFD049-1FEB-1B4F-A1D9-ADB988F7105E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Benjamin G Brown (K-5)</a:t>
              </a:r>
            </a:p>
            <a:p>
              <a:endParaRPr lang="en-US" sz="32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0ED9A8A2-6449-8644-8103-F2060648F41A}"/>
                </a:ext>
              </a:extLst>
            </p:cNvPr>
            <p:cNvSpPr txBox="1"/>
            <p:nvPr/>
          </p:nvSpPr>
          <p:spPr>
            <a:xfrm>
              <a:off x="0" y="4396"/>
              <a:ext cx="924791" cy="656292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BB86882B-0C01-E641-BFD0-E7B4C33F354F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656292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sz="3200" dirty="0"/>
            </a:p>
          </p:txBody>
        </p:sp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78308420-920C-854F-A98F-C71686A67EA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FE04CED-FC42-314A-9608-7361AC4E17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7229084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F169DBA0-D5A8-A84E-9F47-9E8198BE0EE6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A8FE4BD-A8AB-B047-A11B-8B0CD2B77B84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Benjamin G Brown (K-5)</a:t>
              </a:r>
            </a:p>
            <a:p>
              <a:endParaRPr lang="en-US" sz="3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503453A-2FC8-D146-A736-C900E440BDA7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E872F9E-2D67-0F49-9DF7-B309855407A7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CD200B91-9067-BA4C-A10C-79D474043AC2}"/>
              </a:ext>
            </a:extLst>
          </p:cNvPr>
          <p:cNvSpPr txBox="1"/>
          <p:nvPr/>
        </p:nvSpPr>
        <p:spPr>
          <a:xfrm>
            <a:off x="619378" y="919822"/>
            <a:ext cx="10614620" cy="55399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To that effect they a family atmosphere and employ a Social-Emotional</a:t>
            </a:r>
          </a:p>
          <a:p>
            <a:endParaRPr lang="en-US" sz="2800" dirty="0"/>
          </a:p>
          <a:p>
            <a:r>
              <a:rPr lang="en-US" sz="2800" dirty="0"/>
              <a:t>curriculum called Second Step for all the student </a:t>
            </a:r>
          </a:p>
          <a:p>
            <a:endParaRPr lang="en-US" sz="2800" dirty="0"/>
          </a:p>
          <a:p>
            <a:r>
              <a:rPr lang="en-US" sz="2800" dirty="0"/>
              <a:t>Afterschool programs are considered only an extension of the student’s</a:t>
            </a:r>
          </a:p>
          <a:p>
            <a:endParaRPr lang="en-US" sz="2800" dirty="0"/>
          </a:p>
          <a:p>
            <a:r>
              <a:rPr lang="en-US" sz="2800" dirty="0"/>
              <a:t>education hence they have a well-planned set of developmentally</a:t>
            </a:r>
          </a:p>
          <a:p>
            <a:endParaRPr lang="en-US" sz="2800" dirty="0"/>
          </a:p>
          <a:p>
            <a:r>
              <a:rPr lang="en-US" sz="2800" dirty="0"/>
              <a:t>appropriate programming. </a:t>
            </a:r>
          </a:p>
          <a:p>
            <a:endParaRPr lang="en-US" sz="2800" dirty="0"/>
          </a:p>
          <a:p>
            <a:r>
              <a:rPr lang="en-US" sz="2800" dirty="0"/>
              <a:t>Students in Grades 3-5 participates in string, band and chorus programs. </a:t>
            </a:r>
          </a:p>
          <a:p>
            <a:endParaRPr lang="en-US" sz="2800" dirty="0"/>
          </a:p>
          <a:p>
            <a:endParaRPr lang="en-US" dirty="0"/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2BE90904-0299-5244-B3F7-33A044D5801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DC759E6-5FB3-A34E-95B7-156E6498B8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431769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520860" y="2039530"/>
            <a:ext cx="11106159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Pioneer Valley Chinese Immersion Charter School (PVCICS) was established </a:t>
            </a:r>
          </a:p>
          <a:p>
            <a:endParaRPr lang="en-US" sz="2800" dirty="0"/>
          </a:p>
          <a:p>
            <a:r>
              <a:rPr lang="en-US" sz="2800" dirty="0"/>
              <a:t>in 2007 in Hadley and offers education from Kindergarten to Grade 12.  It is </a:t>
            </a:r>
          </a:p>
          <a:p>
            <a:endParaRPr lang="en-US" sz="2800" dirty="0"/>
          </a:p>
          <a:p>
            <a:r>
              <a:rPr lang="en-US" sz="2800" dirty="0"/>
              <a:t>an Integrated Regional Magnet Charter School. However, this report is a </a:t>
            </a:r>
          </a:p>
          <a:p>
            <a:endParaRPr lang="en-US" sz="2800" dirty="0"/>
          </a:p>
          <a:p>
            <a:r>
              <a:rPr lang="en-US" sz="2800" dirty="0"/>
              <a:t>review of their Middle School.</a:t>
            </a:r>
          </a:p>
          <a:p>
            <a:endParaRPr lang="en-US" sz="2800" dirty="0"/>
          </a:p>
          <a:p>
            <a:endParaRPr lang="en-US" sz="2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A8BEF1-3F14-8847-A781-D184DEB66737}"/>
              </a:ext>
            </a:extLst>
          </p:cNvPr>
          <p:cNvCxnSpPr>
            <a:cxnSpLocks/>
          </p:cNvCxnSpPr>
          <p:nvPr/>
        </p:nvCxnSpPr>
        <p:spPr>
          <a:xfrm>
            <a:off x="590549" y="1384342"/>
            <a:ext cx="923776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43687B-3FC0-5E48-9855-F7DBA10B5BB4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9EE029-D10E-074F-92C2-77522F67CBA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77CE3C-1417-964A-84A0-CB4AD02F8E29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EFEBC-C0A5-0040-8103-233FB3302B98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314AE0F-3BB6-B448-862E-5A5FA6B2D600}"/>
              </a:ext>
            </a:extLst>
          </p:cNvPr>
          <p:cNvSpPr txBox="1"/>
          <p:nvPr/>
        </p:nvSpPr>
        <p:spPr>
          <a:xfrm>
            <a:off x="462395" y="664503"/>
            <a:ext cx="11267213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Middle School: Pioneer Valley Chinese Immersion Charter</a:t>
            </a:r>
          </a:p>
          <a:p>
            <a:r>
              <a:rPr lang="en-US" sz="3600" dirty="0"/>
              <a:t>			 School (6-8) </a:t>
            </a:r>
          </a:p>
        </p:txBody>
      </p:sp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24057252-17CF-0346-9C0D-BA4BB6A9D3D6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5B6B942-BE7B-4640-9A0F-2265AC3E421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145060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273050" y="1089497"/>
            <a:ext cx="116459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Based on the 2017 data, the total enrollment was 471 for all the grades</a:t>
            </a:r>
          </a:p>
          <a:p>
            <a:endParaRPr lang="en-US" sz="2800" dirty="0"/>
          </a:p>
          <a:p>
            <a:r>
              <a:rPr lang="en-US" sz="2800" dirty="0"/>
              <a:t>combined with an enrollment of 151 in the Middle School.</a:t>
            </a:r>
          </a:p>
          <a:p>
            <a:endParaRPr lang="en-US" sz="2800" dirty="0"/>
          </a:p>
          <a:p>
            <a:r>
              <a:rPr lang="en-US" sz="2800" dirty="0"/>
              <a:t>One of its main mission is to develop proficiency in Mandarin Chinese and </a:t>
            </a:r>
          </a:p>
          <a:p>
            <a:endParaRPr lang="en-US" sz="2800" dirty="0"/>
          </a:p>
          <a:p>
            <a:r>
              <a:rPr lang="en-US" sz="2800" dirty="0"/>
              <a:t>increase student’s proficiency in English.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43687B-3FC0-5E48-9855-F7DBA10B5BB4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9EE029-D10E-074F-92C2-77522F67CBA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77CE3C-1417-964A-84A0-CB4AD02F8E29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EFEBC-C0A5-0040-8103-233FB3302B98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42F3D54-8040-F944-AA71-6738C35277A5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EFE62B5-17A2-5E47-9BF6-AF0DE8E5CF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6644129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grpSp>
        <p:nvGrpSpPr>
          <p:cNvPr id="24" name="Group 23">
            <a:extLst>
              <a:ext uri="{FF2B5EF4-FFF2-40B4-BE49-F238E27FC236}">
                <a16:creationId xmlns:a16="http://schemas.microsoft.com/office/drawing/2014/main" id="{3143687B-3FC0-5E48-9855-F7DBA10B5BB4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9EE029-D10E-074F-92C2-77522F67CBA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77CE3C-1417-964A-84A0-CB4AD02F8E29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EFEBC-C0A5-0040-8103-233FB3302B98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6B000BF-F451-094E-AF7B-E65BF68CC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045901017"/>
              </p:ext>
            </p:extLst>
          </p:nvPr>
        </p:nvGraphicFramePr>
        <p:xfrm>
          <a:off x="288065" y="1511548"/>
          <a:ext cx="5087124" cy="353185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418962">
                  <a:extLst>
                    <a:ext uri="{9D8B030D-6E8A-4147-A177-3AD203B41FA5}">
                      <a16:colId xmlns:a16="http://schemas.microsoft.com/office/drawing/2014/main" val="3997465928"/>
                    </a:ext>
                  </a:extLst>
                </a:gridCol>
                <a:gridCol w="1668162">
                  <a:extLst>
                    <a:ext uri="{9D8B030D-6E8A-4147-A177-3AD203B41FA5}">
                      <a16:colId xmlns:a16="http://schemas.microsoft.com/office/drawing/2014/main" val="2305574730"/>
                    </a:ext>
                  </a:extLst>
                </a:gridCol>
              </a:tblGrid>
              <a:tr h="537338">
                <a:tc>
                  <a:txBody>
                    <a:bodyPr/>
                    <a:lstStyle/>
                    <a:p>
                      <a:r>
                        <a:rPr lang="en-US" sz="2400" dirty="0"/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Percentage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105809"/>
                  </a:ext>
                </a:extLst>
              </a:tr>
              <a:tr h="689932"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%MCAS 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Grade English P +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100%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3449809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%MCAS 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Grade Math P + 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91%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1053297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%English Language Learner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2.5%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4938203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%Students with Disability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0623357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%High Needs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22.7%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6209997"/>
                  </a:ext>
                </a:extLst>
              </a:tr>
              <a:tr h="689932">
                <a:tc>
                  <a:txBody>
                    <a:bodyPr/>
                    <a:lstStyle/>
                    <a:p>
                      <a:r>
                        <a:rPr lang="en-US" sz="2000" dirty="0"/>
                        <a:t>%Economically Disadvantaged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15.5%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0644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B9F8D3-47A0-BE42-B579-3BFCFF00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015549448"/>
              </p:ext>
            </p:extLst>
          </p:nvPr>
        </p:nvGraphicFramePr>
        <p:xfrm>
          <a:off x="5462114" y="1511548"/>
          <a:ext cx="6419510" cy="1513058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4581273">
                  <a:extLst>
                    <a:ext uri="{9D8B030D-6E8A-4147-A177-3AD203B41FA5}">
                      <a16:colId xmlns:a16="http://schemas.microsoft.com/office/drawing/2014/main" val="3997465928"/>
                    </a:ext>
                  </a:extLst>
                </a:gridCol>
                <a:gridCol w="1838237">
                  <a:extLst>
                    <a:ext uri="{9D8B030D-6E8A-4147-A177-3AD203B41FA5}">
                      <a16:colId xmlns:a16="http://schemas.microsoft.com/office/drawing/2014/main" val="2305574730"/>
                    </a:ext>
                  </a:extLst>
                </a:gridCol>
              </a:tblGrid>
              <a:tr h="590244">
                <a:tc>
                  <a:txBody>
                    <a:bodyPr/>
                    <a:lstStyle/>
                    <a:p>
                      <a:r>
                        <a:rPr lang="en-US" sz="2400" dirty="0"/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05809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r>
                        <a:rPr lang="en-US" sz="1800" dirty="0"/>
                        <a:t>Average Teacher Salary</a:t>
                      </a:r>
                      <a:endParaRPr lang="en-US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$39,522</a:t>
                      </a:r>
                      <a:endParaRPr lang="en-US" dirty="0"/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71053297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r>
                        <a:rPr lang="en-US" dirty="0"/>
                        <a:t>Median Household Income (Pioneer Valley)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$61,860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4938203"/>
                  </a:ext>
                </a:extLst>
              </a:tr>
            </a:tbl>
          </a:graphicData>
        </a:graphic>
      </p:graphicFrame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C186A896-4445-AB48-98BE-E92FEA836DCD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F7D0AC4-4D79-C94D-83CF-F1E503CD47B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87145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  <a:endParaRPr lang="en-US" dirty="0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itle 1">
            <a:extLst>
              <a:ext uri="{FF2B5EF4-FFF2-40B4-BE49-F238E27FC236}">
                <a16:creationId xmlns:a16="http://schemas.microsoft.com/office/drawing/2014/main" id="{C7B649C0-CF1B-E143-A748-220ECBC90C13}"/>
              </a:ext>
            </a:extLst>
          </p:cNvPr>
          <p:cNvSpPr txBox="1">
            <a:spLocks/>
          </p:cNvSpPr>
          <p:nvPr/>
        </p:nvSpPr>
        <p:spPr>
          <a:xfrm>
            <a:off x="822960" y="1181235"/>
            <a:ext cx="4114800" cy="4537682"/>
          </a:xfrm>
          <a:prstGeom prst="rect">
            <a:avLst/>
          </a:prstGeom>
        </p:spPr>
        <p:txBody>
          <a:bodyPr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4800" dirty="0"/>
              <a:t>Massachusetts Public Schools</a:t>
            </a:r>
            <a:r>
              <a:rPr lang="en-US" sz="5400" dirty="0"/>
              <a:t>		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414835B-F41B-624F-978B-EFE1C22E9577}"/>
              </a:ext>
            </a:extLst>
          </p:cNvPr>
          <p:cNvSpPr txBox="1"/>
          <p:nvPr/>
        </p:nvSpPr>
        <p:spPr>
          <a:xfrm flipH="1">
            <a:off x="5660202" y="405322"/>
            <a:ext cx="6159763" cy="5632311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r>
              <a:rPr lang="en-US" sz="3600" dirty="0">
                <a:latin typeface="+mj-lt"/>
              </a:rPr>
              <a:t>GOAL</a:t>
            </a:r>
          </a:p>
          <a:p>
            <a:endParaRPr lang="en-US" sz="3600" dirty="0">
              <a:latin typeface="+mj-lt"/>
            </a:endParaRPr>
          </a:p>
          <a:p>
            <a:pPr algn="just"/>
            <a:r>
              <a:rPr lang="en-US" sz="3200" dirty="0">
                <a:latin typeface="+mj-lt"/>
              </a:rPr>
              <a:t>To analyze trends in Public School</a:t>
            </a:r>
          </a:p>
          <a:p>
            <a:pPr algn="just"/>
            <a:endParaRPr lang="en-US" sz="3200" dirty="0">
              <a:latin typeface="+mj-lt"/>
            </a:endParaRPr>
          </a:p>
          <a:p>
            <a:pPr algn="just"/>
            <a:r>
              <a:rPr lang="en-US" sz="3200" dirty="0">
                <a:latin typeface="+mj-lt"/>
              </a:rPr>
              <a:t>performance across the state of</a:t>
            </a:r>
          </a:p>
          <a:p>
            <a:pPr algn="just"/>
            <a:endParaRPr lang="en-US" sz="3200" dirty="0">
              <a:latin typeface="+mj-lt"/>
            </a:endParaRPr>
          </a:p>
          <a:p>
            <a:pPr algn="just"/>
            <a:r>
              <a:rPr lang="en-US" sz="3200" dirty="0">
                <a:latin typeface="+mj-lt"/>
              </a:rPr>
              <a:t>Massachusetts and to make </a:t>
            </a:r>
          </a:p>
          <a:p>
            <a:pPr algn="just"/>
            <a:endParaRPr lang="en-US" sz="3200" dirty="0">
              <a:latin typeface="+mj-lt"/>
            </a:endParaRPr>
          </a:p>
          <a:p>
            <a:pPr algn="just"/>
            <a:r>
              <a:rPr lang="en-US" sz="3200" dirty="0">
                <a:latin typeface="+mj-lt"/>
              </a:rPr>
              <a:t>recommendations to be pursued by </a:t>
            </a:r>
          </a:p>
          <a:p>
            <a:pPr algn="just"/>
            <a:endParaRPr lang="en-US" sz="3200" dirty="0">
              <a:latin typeface="+mj-lt"/>
            </a:endParaRPr>
          </a:p>
          <a:p>
            <a:pPr algn="just"/>
            <a:r>
              <a:rPr lang="en-US" sz="3200" dirty="0">
                <a:latin typeface="+mj-lt"/>
              </a:rPr>
              <a:t>education officials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9901C73-D451-1C48-BD69-8B207B10DA44}"/>
              </a:ext>
            </a:extLst>
          </p:cNvPr>
          <p:cNvCxnSpPr>
            <a:cxnSpLocks/>
          </p:cNvCxnSpPr>
          <p:nvPr/>
        </p:nvCxnSpPr>
        <p:spPr>
          <a:xfrm>
            <a:off x="5375564" y="263236"/>
            <a:ext cx="0" cy="6093114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</a:ln>
        </p:spPr>
        <p:style>
          <a:lnRef idx="3">
            <a:schemeClr val="accent5"/>
          </a:lnRef>
          <a:fillRef idx="0">
            <a:schemeClr val="accent5"/>
          </a:fillRef>
          <a:effectRef idx="2">
            <a:schemeClr val="accent5"/>
          </a:effectRef>
          <a:fontRef idx="minor">
            <a:schemeClr val="tx1"/>
          </a:fontRef>
        </p:style>
      </p:cxnSp>
      <p:pic>
        <p:nvPicPr>
          <p:cNvPr id="5" name="Picture 4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8CA92C-29BA-864E-8682-A7D8F2FB97B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6214028"/>
            <a:ext cx="381738" cy="4772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FC9479EC-665E-8E4F-8CC5-94312F17FC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719635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5AAAF1-A683-FE46-9F54-44A1B486A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grpSp>
        <p:nvGrpSpPr>
          <p:cNvPr id="12" name="Group 11">
            <a:extLst>
              <a:ext uri="{FF2B5EF4-FFF2-40B4-BE49-F238E27FC236}">
                <a16:creationId xmlns:a16="http://schemas.microsoft.com/office/drawing/2014/main" id="{70A82581-E74D-7E40-BA71-E6932A130349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6BE6867A-8926-D544-9F5F-10ED78C7154A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0325C171-1852-264B-B8DA-31F7319221CE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A270CB2D-2AFB-F74B-A558-9E9BCF08A952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B875358A-4C79-DA40-9A54-64F6A9B78B5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24790" y="1079500"/>
            <a:ext cx="5207221" cy="436137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8DDFD845-E864-9142-9930-CF7AA176568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06565" y="1069439"/>
            <a:ext cx="5613400" cy="4381500"/>
          </a:xfrm>
          <a:prstGeom prst="rect">
            <a:avLst/>
          </a:prstGeom>
        </p:spPr>
      </p:pic>
      <p:pic>
        <p:nvPicPr>
          <p:cNvPr id="17" name="Picture 16" descr="A picture containing drawing&#10;&#10;Description automatically generated">
            <a:extLst>
              <a:ext uri="{FF2B5EF4-FFF2-40B4-BE49-F238E27FC236}">
                <a16:creationId xmlns:a16="http://schemas.microsoft.com/office/drawing/2014/main" id="{BD830312-7F47-2A45-B10B-96C5AA30F19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18" name="Slide Number Placeholder 17">
            <a:extLst>
              <a:ext uri="{FF2B5EF4-FFF2-40B4-BE49-F238E27FC236}">
                <a16:creationId xmlns:a16="http://schemas.microsoft.com/office/drawing/2014/main" id="{073DAD5B-F457-C14F-8363-AC8E248F3B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94469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254000" y="850899"/>
            <a:ext cx="11645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 Median Household Income recorded for most of the districts represented </a:t>
            </a:r>
          </a:p>
          <a:p>
            <a:endParaRPr lang="en-US" sz="2800" dirty="0"/>
          </a:p>
          <a:p>
            <a:r>
              <a:rPr lang="en-US" sz="2800" dirty="0"/>
              <a:t>by the schools in the top 5% of the %MCAS 8</a:t>
            </a:r>
            <a:r>
              <a:rPr lang="en-US" sz="2800" baseline="30000" dirty="0"/>
              <a:t>TH</a:t>
            </a:r>
            <a:r>
              <a:rPr lang="en-US" sz="2800" dirty="0"/>
              <a:t> Grade English P + A were mostly </a:t>
            </a:r>
          </a:p>
          <a:p>
            <a:endParaRPr lang="en-US" sz="2800" dirty="0"/>
          </a:p>
          <a:p>
            <a:r>
              <a:rPr lang="en-US" sz="2800" dirty="0"/>
              <a:t>in the highest income bracket showing the highest income of $162,083. That of</a:t>
            </a:r>
          </a:p>
          <a:p>
            <a:endParaRPr lang="en-US" sz="2800" dirty="0"/>
          </a:p>
          <a:p>
            <a:r>
              <a:rPr lang="en-US" sz="2800" dirty="0"/>
              <a:t>Pioneer Valley however is among the lowest with $61,860 thus making Pioneer</a:t>
            </a:r>
          </a:p>
          <a:p>
            <a:endParaRPr lang="en-US" sz="2800" dirty="0"/>
          </a:p>
          <a:p>
            <a:r>
              <a:rPr lang="en-US" sz="2800" dirty="0"/>
              <a:t>Valley Chinese Immersion Charter School (PVCICS) an outlier in the top 5%.</a:t>
            </a:r>
          </a:p>
          <a:p>
            <a:endParaRPr lang="en-US" sz="2800" dirty="0"/>
          </a:p>
          <a:p>
            <a:r>
              <a:rPr lang="en-US" sz="2800" dirty="0"/>
              <a:t>Being in a District with that Median Household income and about 15% of 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43687B-3FC0-5E48-9855-F7DBA10B5BB4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9EE029-D10E-074F-92C2-77522F67CBA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77CE3C-1417-964A-84A0-CB4AD02F8E29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EFEBC-C0A5-0040-8103-233FB3302B98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1079C5C4-6CE3-9440-B0AA-15AA34681BA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645C4C4B-06A8-024E-B500-8D14F54A333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65148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254000" y="850899"/>
            <a:ext cx="5092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students classified as</a:t>
            </a:r>
          </a:p>
          <a:p>
            <a:endParaRPr lang="en-US" sz="2800" dirty="0"/>
          </a:p>
          <a:p>
            <a:r>
              <a:rPr lang="en-US" sz="2800" dirty="0"/>
              <a:t>Economically Disadvantaged,</a:t>
            </a:r>
          </a:p>
          <a:p>
            <a:endParaRPr lang="en-US" sz="2800" dirty="0"/>
          </a:p>
          <a:p>
            <a:r>
              <a:rPr lang="en-US" sz="2800" dirty="0"/>
              <a:t>PVCICS  is expected to perform</a:t>
            </a:r>
          </a:p>
          <a:p>
            <a:endParaRPr lang="en-US" sz="2800" dirty="0"/>
          </a:p>
          <a:p>
            <a:r>
              <a:rPr lang="en-US" sz="2800" dirty="0"/>
              <a:t>below average on standardized</a:t>
            </a:r>
          </a:p>
          <a:p>
            <a:endParaRPr lang="en-US" sz="2800" dirty="0"/>
          </a:p>
          <a:p>
            <a:r>
              <a:rPr lang="en-US" sz="2800" dirty="0"/>
              <a:t>tests.  Their teachers received the </a:t>
            </a:r>
          </a:p>
          <a:p>
            <a:endParaRPr lang="en-US" sz="2800" dirty="0"/>
          </a:p>
          <a:p>
            <a:r>
              <a:rPr lang="en-US" sz="2800" dirty="0"/>
              <a:t>least salary as well.</a:t>
            </a:r>
          </a:p>
        </p:txBody>
      </p: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43687B-3FC0-5E48-9855-F7DBA10B5BB4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9EE029-D10E-074F-92C2-77522F67CBA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77CE3C-1417-964A-84A0-CB4AD02F8E29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EFEBC-C0A5-0040-8103-233FB3302B98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14" name="Chart 13">
            <a:extLst>
              <a:ext uri="{FF2B5EF4-FFF2-40B4-BE49-F238E27FC236}">
                <a16:creationId xmlns:a16="http://schemas.microsoft.com/office/drawing/2014/main" id="{922A4E54-F14F-494D-9E41-CEF69CE3F55C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464090818"/>
              </p:ext>
            </p:extLst>
          </p:nvPr>
        </p:nvGraphicFramePr>
        <p:xfrm>
          <a:off x="5499099" y="919822"/>
          <a:ext cx="6168465" cy="463007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5"/>
          </a:graphicData>
        </a:graphic>
      </p:graphicFrame>
      <p:pic>
        <p:nvPicPr>
          <p:cNvPr id="15" name="Picture 14" descr="A picture containing drawing&#10;&#10;Description automatically generated">
            <a:extLst>
              <a:ext uri="{FF2B5EF4-FFF2-40B4-BE49-F238E27FC236}">
                <a16:creationId xmlns:a16="http://schemas.microsoft.com/office/drawing/2014/main" id="{1F8C701B-5C42-A04E-B06F-D89E34BAA2C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5985A4-CD27-5A4D-8121-8D3B87FAAC8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459550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58266C-AFD1-6348-A998-90B3A1737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graphicFrame>
        <p:nvGraphicFramePr>
          <p:cNvPr id="30" name="Table 29">
            <a:extLst>
              <a:ext uri="{FF2B5EF4-FFF2-40B4-BE49-F238E27FC236}">
                <a16:creationId xmlns:a16="http://schemas.microsoft.com/office/drawing/2014/main" id="{2FCF551E-D23A-964C-9BDC-706272C39111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078316873"/>
              </p:ext>
            </p:extLst>
          </p:nvPr>
        </p:nvGraphicFramePr>
        <p:xfrm>
          <a:off x="407345" y="2765720"/>
          <a:ext cx="11524994" cy="2016191"/>
        </p:xfrm>
        <a:graphic>
          <a:graphicData uri="http://schemas.openxmlformats.org/drawingml/2006/table">
            <a:tbl>
              <a:tblPr firstRow="1">
                <a:tableStyleId>{8799B23B-EC83-4686-B30A-512413B5E67A}</a:tableStyleId>
              </a:tblPr>
              <a:tblGrid>
                <a:gridCol w="4955487">
                  <a:extLst>
                    <a:ext uri="{9D8B030D-6E8A-4147-A177-3AD203B41FA5}">
                      <a16:colId xmlns:a16="http://schemas.microsoft.com/office/drawing/2014/main" val="4054839863"/>
                    </a:ext>
                  </a:extLst>
                </a:gridCol>
                <a:gridCol w="3534033">
                  <a:extLst>
                    <a:ext uri="{9D8B030D-6E8A-4147-A177-3AD203B41FA5}">
                      <a16:colId xmlns:a16="http://schemas.microsoft.com/office/drawing/2014/main" val="335919823"/>
                    </a:ext>
                  </a:extLst>
                </a:gridCol>
                <a:gridCol w="3035474">
                  <a:extLst>
                    <a:ext uri="{9D8B030D-6E8A-4147-A177-3AD203B41FA5}">
                      <a16:colId xmlns:a16="http://schemas.microsoft.com/office/drawing/2014/main" val="3272624790"/>
                    </a:ext>
                  </a:extLst>
                </a:gridCol>
              </a:tblGrid>
              <a:tr h="566840">
                <a:tc>
                  <a:txBody>
                    <a:bodyPr/>
                    <a:lstStyle/>
                    <a:p>
                      <a:r>
                        <a:rPr lang="en-US" sz="2000" b="1" dirty="0"/>
                        <a:t>Accountability and Assistance Level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 Level 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b="0" dirty="0"/>
                        <a:t>Level 2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969081519"/>
                  </a:ext>
                </a:extLst>
              </a:tr>
              <a:tr h="566840">
                <a:tc>
                  <a:txBody>
                    <a:bodyPr/>
                    <a:lstStyle/>
                    <a:p>
                      <a:r>
                        <a:rPr lang="en-US" sz="2000" b="1" dirty="0"/>
                        <a:t>Progress and Performance Indicator (PPI)-</a:t>
                      </a:r>
                    </a:p>
                    <a:p>
                      <a:r>
                        <a:rPr lang="en-US" sz="2000" b="1" dirty="0"/>
                        <a:t>All Students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97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927034430"/>
                  </a:ext>
                </a:extLst>
              </a:tr>
              <a:tr h="748311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000" b="1" dirty="0"/>
                        <a:t>Progress and Performance Indicator (PPI)-High Needs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81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000" dirty="0"/>
                        <a:t>64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99954555"/>
                  </a:ext>
                </a:extLst>
              </a:tr>
            </a:tbl>
          </a:graphicData>
        </a:graphic>
      </p:graphicFrame>
      <p:graphicFrame>
        <p:nvGraphicFramePr>
          <p:cNvPr id="31" name="Table 30">
            <a:extLst>
              <a:ext uri="{FF2B5EF4-FFF2-40B4-BE49-F238E27FC236}">
                <a16:creationId xmlns:a16="http://schemas.microsoft.com/office/drawing/2014/main" id="{CE98E974-F90B-024C-B410-6DFDDC9133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394910067"/>
              </p:ext>
            </p:extLst>
          </p:nvPr>
        </p:nvGraphicFramePr>
        <p:xfrm>
          <a:off x="5368325" y="2094934"/>
          <a:ext cx="6564014" cy="630568"/>
        </p:xfrm>
        <a:graphic>
          <a:graphicData uri="http://schemas.openxmlformats.org/drawingml/2006/table">
            <a:tbl>
              <a:tblPr firstRow="1" bandRow="1">
                <a:tableStyleId>{F2DE63D5-997A-4646-A377-4702673A728D}</a:tableStyleId>
              </a:tblPr>
              <a:tblGrid>
                <a:gridCol w="3517242">
                  <a:extLst>
                    <a:ext uri="{9D8B030D-6E8A-4147-A177-3AD203B41FA5}">
                      <a16:colId xmlns:a16="http://schemas.microsoft.com/office/drawing/2014/main" val="1947067295"/>
                    </a:ext>
                  </a:extLst>
                </a:gridCol>
                <a:gridCol w="3046772">
                  <a:extLst>
                    <a:ext uri="{9D8B030D-6E8A-4147-A177-3AD203B41FA5}">
                      <a16:colId xmlns:a16="http://schemas.microsoft.com/office/drawing/2014/main" val="2174026811"/>
                    </a:ext>
                  </a:extLst>
                </a:gridCol>
              </a:tblGrid>
              <a:tr h="630568"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PVCICS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2400" dirty="0">
                          <a:solidFill>
                            <a:schemeClr val="tx1"/>
                          </a:solidFill>
                        </a:rPr>
                        <a:t>Pioneer Valley District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2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926606142"/>
                  </a:ext>
                </a:extLst>
              </a:tr>
            </a:tbl>
          </a:graphicData>
        </a:graphic>
      </p:graphicFrame>
      <p:sp>
        <p:nvSpPr>
          <p:cNvPr id="4" name="TextBox 3">
            <a:extLst>
              <a:ext uri="{FF2B5EF4-FFF2-40B4-BE49-F238E27FC236}">
                <a16:creationId xmlns:a16="http://schemas.microsoft.com/office/drawing/2014/main" id="{54ACF577-310D-F245-879A-5A4FF1746637}"/>
              </a:ext>
            </a:extLst>
          </p:cNvPr>
          <p:cNvSpPr txBox="1"/>
          <p:nvPr/>
        </p:nvSpPr>
        <p:spPr>
          <a:xfrm>
            <a:off x="609343" y="1050324"/>
            <a:ext cx="3863803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u="sng" dirty="0"/>
              <a:t>Accountability Review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32BE2CF5-D906-4943-B2B3-D1197337F727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8BF9CEF6-29C2-D043-9B1F-A9D6F932B530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AB64AAF-9260-FE40-9175-05871F87FAC3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D66D658-32CF-AF4C-B3DD-11B90AD51C1C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220DD371-E733-D842-AAC5-94524EE76D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034019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22563556-F917-1441-9377-86F8DE65EE3E}"/>
              </a:ext>
            </a:extLst>
          </p:cNvPr>
          <p:cNvSpPr txBox="1"/>
          <p:nvPr/>
        </p:nvSpPr>
        <p:spPr>
          <a:xfrm>
            <a:off x="222234" y="904277"/>
            <a:ext cx="5416566" cy="4948277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In it’s accountability Review, PVCICS </a:t>
            </a:r>
          </a:p>
          <a:p>
            <a:endParaRPr lang="en-US" sz="2800" dirty="0"/>
          </a:p>
          <a:p>
            <a:r>
              <a:rPr lang="en-US" sz="2800" dirty="0"/>
              <a:t>is meeting their gap-narrowing </a:t>
            </a:r>
          </a:p>
          <a:p>
            <a:endParaRPr lang="en-US" sz="2800" dirty="0"/>
          </a:p>
          <a:p>
            <a:r>
              <a:rPr lang="en-US" sz="2800" dirty="0"/>
              <a:t>growth as indicated by it’s Level 1</a:t>
            </a:r>
          </a:p>
          <a:p>
            <a:endParaRPr lang="en-US" sz="2800" dirty="0"/>
          </a:p>
          <a:p>
            <a:r>
              <a:rPr lang="en-US" sz="2800" dirty="0"/>
              <a:t>category despite having more than </a:t>
            </a:r>
          </a:p>
          <a:p>
            <a:endParaRPr lang="en-US" sz="2800" dirty="0"/>
          </a:p>
          <a:p>
            <a:r>
              <a:rPr lang="en-US" sz="2800" dirty="0"/>
              <a:t>one-fifth of its student population </a:t>
            </a:r>
          </a:p>
          <a:p>
            <a:endParaRPr lang="en-US" sz="2800" dirty="0"/>
          </a:p>
          <a:p>
            <a:r>
              <a:rPr lang="en-US" sz="2800" dirty="0"/>
              <a:t>classified as High Needs.</a:t>
            </a:r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  <a:p>
            <a:endParaRPr lang="en-US" sz="2800" dirty="0"/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897E034-C223-AF4A-BCD3-23BC7A5D50CB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A8E271AC-F6BC-2D47-B341-475FA76DA38A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11DE4F96-DF19-6843-9BEA-FEE7333BF5E0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A82BD31F-A3BC-744F-9DB3-DAB6EE9D509D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graphicFrame>
        <p:nvGraphicFramePr>
          <p:cNvPr id="18" name="Chart 17">
            <a:extLst>
              <a:ext uri="{FF2B5EF4-FFF2-40B4-BE49-F238E27FC236}">
                <a16:creationId xmlns:a16="http://schemas.microsoft.com/office/drawing/2014/main" id="{E900C9E4-FBC9-7C44-B258-70062CFC17BD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294425494"/>
              </p:ext>
            </p:extLst>
          </p:nvPr>
        </p:nvGraphicFramePr>
        <p:xfrm>
          <a:off x="5826760" y="1005446"/>
          <a:ext cx="5567680" cy="4280412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4"/>
          </a:graphicData>
        </a:graphic>
      </p:graphicFrame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6E574BE-AEC1-2C44-86CF-12F5183966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892E6393-FD5C-5E4A-B545-65C69BE6AB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217628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7CF9EA-8811-474C-AD04-1E451053C670}"/>
              </a:ext>
            </a:extLst>
          </p:cNvPr>
          <p:cNvSpPr txBox="1"/>
          <p:nvPr/>
        </p:nvSpPr>
        <p:spPr>
          <a:xfrm>
            <a:off x="590549" y="902491"/>
            <a:ext cx="866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Final Review and Assessment: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777FA9-118F-B746-AB30-7AF13C6BB9E3}"/>
              </a:ext>
            </a:extLst>
          </p:cNvPr>
          <p:cNvCxnSpPr>
            <a:cxnSpLocks/>
          </p:cNvCxnSpPr>
          <p:nvPr/>
        </p:nvCxnSpPr>
        <p:spPr>
          <a:xfrm>
            <a:off x="666712" y="1487266"/>
            <a:ext cx="1089754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B315AD-B5F6-0649-8CCA-CA0D627B61A6}"/>
              </a:ext>
            </a:extLst>
          </p:cNvPr>
          <p:cNvSpPr txBox="1"/>
          <p:nvPr/>
        </p:nvSpPr>
        <p:spPr>
          <a:xfrm>
            <a:off x="666712" y="1862256"/>
            <a:ext cx="11153253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At the time of the 2017 data, PVCICS had only existed for ten years but was reviewed and categorized as a Level 1 school. 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They were able to achieve their mission statement of achieving proficiency in English as indicated in their standardized scores. 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All the students are taught both languages from kindergarten. 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Instead of learning Mandarin Chinese as a second language as required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FFB535E-686B-D441-9ED3-E90D05E08579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38103-C937-7449-824F-C3698E3F8775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9E1883-B2A7-C745-BF31-72B7D4BEE331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0C3629-7855-1F49-B358-8825A61EB2B1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04F3D8D-8B5D-5F45-9685-9B1B1CF1D82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EEF0E0-9032-3545-B760-596E597F12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064909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grpSp>
        <p:nvGrpSpPr>
          <p:cNvPr id="14" name="Group 13">
            <a:extLst>
              <a:ext uri="{FF2B5EF4-FFF2-40B4-BE49-F238E27FC236}">
                <a16:creationId xmlns:a16="http://schemas.microsoft.com/office/drawing/2014/main" id="{CFFB535E-686B-D441-9ED3-E90D05E08579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5A38103-C937-7449-824F-C3698E3F8775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2800" dirty="0"/>
                <a:t>School of Interest:    Pioneer Valley Chinese Immersion Charter (6-8)</a:t>
              </a:r>
            </a:p>
            <a:p>
              <a:endParaRPr lang="en-US" sz="3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C29E1883-B2A7-C745-BF31-72B7D4BEE331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300C3629-7855-1F49-B358-8825A61EB2B1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C6D78FA0-BD6D-564C-B0D1-E607B50B5A2F}"/>
              </a:ext>
            </a:extLst>
          </p:cNvPr>
          <p:cNvSpPr txBox="1"/>
          <p:nvPr/>
        </p:nvSpPr>
        <p:spPr>
          <a:xfrm>
            <a:off x="648182" y="1134319"/>
            <a:ext cx="10197296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	by other schools, PVCICS, takes it further and rather teach the</a:t>
            </a:r>
          </a:p>
          <a:p>
            <a:r>
              <a:rPr lang="en-US" sz="2800" dirty="0"/>
              <a:t> 	core subjects in Mandarin Chinese in addition to teaching 	them in English and believe this is what makes the students 	excel academically.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PVCICS believe that student should be world citizen and hence emphasize the integration of cultures, especially Asian and Western cultures. 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endParaRPr lang="en-US" sz="2800" dirty="0"/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40D12490-CA71-8C4D-943E-0FD90FDC34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73014CB-BBA7-994D-837C-27CB211F54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247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487791" y="1722330"/>
            <a:ext cx="11106159" cy="3852119"/>
          </a:xfrm>
          <a:prstGeom prst="rect">
            <a:avLst/>
          </a:prstGeom>
          <a:noFill/>
        </p:spPr>
        <p:txBody>
          <a:bodyPr wrap="none" rtlCol="0">
            <a:noAutofit/>
          </a:bodyPr>
          <a:lstStyle/>
          <a:p>
            <a:r>
              <a:rPr lang="en-US" sz="2800" dirty="0"/>
              <a:t>MA Academy of Math and Science (MAMS) is a public non-residential</a:t>
            </a:r>
          </a:p>
          <a:p>
            <a:endParaRPr lang="en-US" sz="2800" dirty="0"/>
          </a:p>
          <a:p>
            <a:r>
              <a:rPr lang="en-US" sz="2800" dirty="0"/>
              <a:t>magnet school for Grade 11 and 12. It was established in 1992.</a:t>
            </a:r>
          </a:p>
          <a:p>
            <a:endParaRPr lang="en-US" sz="2800" dirty="0"/>
          </a:p>
          <a:p>
            <a:r>
              <a:rPr lang="en-US" sz="2800" dirty="0"/>
              <a:t>They employ a hands-on learning approach in problem solving and group</a:t>
            </a:r>
          </a:p>
          <a:p>
            <a:endParaRPr lang="en-US" sz="2800" dirty="0"/>
          </a:p>
          <a:p>
            <a:r>
              <a:rPr lang="en-US" sz="2800" dirty="0"/>
              <a:t>projects and are taught advance classes that exceed regular high school</a:t>
            </a:r>
          </a:p>
          <a:p>
            <a:endParaRPr lang="en-US" sz="2800" dirty="0"/>
          </a:p>
          <a:p>
            <a:r>
              <a:rPr lang="en-US" sz="2800" dirty="0"/>
              <a:t>Honors and AP classes.</a:t>
            </a:r>
          </a:p>
          <a:p>
            <a:endParaRPr lang="en-US" sz="2800" dirty="0"/>
          </a:p>
          <a:p>
            <a:endParaRPr lang="en-US" sz="2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A8BEF1-3F14-8847-A781-D184DEB66737}"/>
              </a:ext>
            </a:extLst>
          </p:cNvPr>
          <p:cNvCxnSpPr>
            <a:cxnSpLocks/>
          </p:cNvCxnSpPr>
          <p:nvPr/>
        </p:nvCxnSpPr>
        <p:spPr>
          <a:xfrm>
            <a:off x="590549" y="1581112"/>
            <a:ext cx="923776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43687B-3FC0-5E48-9855-F7DBA10B5BB4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9EE029-D10E-074F-92C2-77522F67CBA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77CE3C-1417-964A-84A0-CB4AD02F8E29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EFEBC-C0A5-0040-8103-233FB3302B98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314AE0F-3BB6-B448-862E-5A5FA6B2D600}"/>
              </a:ext>
            </a:extLst>
          </p:cNvPr>
          <p:cNvSpPr txBox="1"/>
          <p:nvPr/>
        </p:nvSpPr>
        <p:spPr>
          <a:xfrm>
            <a:off x="487791" y="815971"/>
            <a:ext cx="11267213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High School: MA Academy of Math and Science (11-12)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44F4E36B-826F-3348-B2E2-A3D7A72F60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9F69AA4-ADD3-B045-B3FE-25576B982D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0196127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273050" y="1089497"/>
            <a:ext cx="116459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run a two-semester academic program and every student is required to </a:t>
            </a:r>
          </a:p>
          <a:p>
            <a:endParaRPr lang="en-US" sz="2800" dirty="0"/>
          </a:p>
          <a:p>
            <a:r>
              <a:rPr lang="en-US" sz="2800" dirty="0"/>
              <a:t>participate in extracurricular activities during both semesters.</a:t>
            </a:r>
          </a:p>
          <a:p>
            <a:endParaRPr lang="en-US" sz="2800" dirty="0"/>
          </a:p>
          <a:p>
            <a:r>
              <a:rPr lang="en-US" sz="2800" dirty="0"/>
              <a:t>They are affiliated with WPI and hence 12</a:t>
            </a:r>
            <a:r>
              <a:rPr lang="en-US" sz="2800" baseline="30000" dirty="0"/>
              <a:t>th</a:t>
            </a:r>
            <a:r>
              <a:rPr lang="en-US" sz="2800" dirty="0"/>
              <a:t> Grade students have access to the </a:t>
            </a:r>
          </a:p>
          <a:p>
            <a:endParaRPr lang="en-US" sz="2800" dirty="0"/>
          </a:p>
          <a:p>
            <a:r>
              <a:rPr lang="en-US" sz="2800" dirty="0"/>
              <a:t>college amenities.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0EC94A95-F982-3F43-9D6A-33A8B62C1E4C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16798902-8FD7-7346-8114-B33C794AE407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91E87D36-3D99-1840-907D-4D504E499665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65B25C02-ABD1-1947-B232-A43D2BD07E62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B0F5859-8F4C-634C-8BD8-1C730678D27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76E514D-6578-1441-8514-8E8E09DEED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88751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6B000BF-F451-094E-AF7B-E65BF68CC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3211751"/>
              </p:ext>
            </p:extLst>
          </p:nvPr>
        </p:nvGraphicFramePr>
        <p:xfrm>
          <a:off x="288065" y="1511548"/>
          <a:ext cx="5087124" cy="353185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418962">
                  <a:extLst>
                    <a:ext uri="{9D8B030D-6E8A-4147-A177-3AD203B41FA5}">
                      <a16:colId xmlns:a16="http://schemas.microsoft.com/office/drawing/2014/main" val="3997465928"/>
                    </a:ext>
                  </a:extLst>
                </a:gridCol>
                <a:gridCol w="1668162">
                  <a:extLst>
                    <a:ext uri="{9D8B030D-6E8A-4147-A177-3AD203B41FA5}">
                      <a16:colId xmlns:a16="http://schemas.microsoft.com/office/drawing/2014/main" val="2305574730"/>
                    </a:ext>
                  </a:extLst>
                </a:gridCol>
              </a:tblGrid>
              <a:tr h="537338">
                <a:tc>
                  <a:txBody>
                    <a:bodyPr/>
                    <a:lstStyle/>
                    <a:p>
                      <a:r>
                        <a:rPr lang="en-US" sz="2400" dirty="0"/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Percentage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105809"/>
                  </a:ext>
                </a:extLst>
              </a:tr>
              <a:tr h="689932"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Combined Average SAT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711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3449809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%AP Score 3-5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94.4%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1053297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%English Language Learner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4938203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%Students with Disability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0623357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%High Needs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5.2%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6209997"/>
                  </a:ext>
                </a:extLst>
              </a:tr>
              <a:tr h="689932">
                <a:tc>
                  <a:txBody>
                    <a:bodyPr/>
                    <a:lstStyle/>
                    <a:p>
                      <a:r>
                        <a:rPr lang="en-US" sz="2000" dirty="0"/>
                        <a:t>%Economically Disadvantaged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0644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B9F8D3-47A0-BE42-B579-3BFCFF00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32667515"/>
              </p:ext>
            </p:extLst>
          </p:nvPr>
        </p:nvGraphicFramePr>
        <p:xfrm>
          <a:off x="5462114" y="1511548"/>
          <a:ext cx="6419510" cy="1051651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4581273">
                  <a:extLst>
                    <a:ext uri="{9D8B030D-6E8A-4147-A177-3AD203B41FA5}">
                      <a16:colId xmlns:a16="http://schemas.microsoft.com/office/drawing/2014/main" val="3997465928"/>
                    </a:ext>
                  </a:extLst>
                </a:gridCol>
                <a:gridCol w="1838237">
                  <a:extLst>
                    <a:ext uri="{9D8B030D-6E8A-4147-A177-3AD203B41FA5}">
                      <a16:colId xmlns:a16="http://schemas.microsoft.com/office/drawing/2014/main" val="2305574730"/>
                    </a:ext>
                  </a:extLst>
                </a:gridCol>
              </a:tblGrid>
              <a:tr h="590244">
                <a:tc>
                  <a:txBody>
                    <a:bodyPr/>
                    <a:lstStyle/>
                    <a:p>
                      <a:r>
                        <a:rPr lang="en-US" sz="2400" dirty="0"/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05809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r>
                        <a:rPr lang="en-US" dirty="0"/>
                        <a:t>Median Household Income (Worcester)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$45,869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24938203"/>
                  </a:ext>
                </a:extLst>
              </a:tr>
            </a:tbl>
          </a:graphicData>
        </a:graphic>
      </p:graphicFrame>
      <p:grpSp>
        <p:nvGrpSpPr>
          <p:cNvPr id="14" name="Group 13">
            <a:extLst>
              <a:ext uri="{FF2B5EF4-FFF2-40B4-BE49-F238E27FC236}">
                <a16:creationId xmlns:a16="http://schemas.microsoft.com/office/drawing/2014/main" id="{B06ACA46-4BF6-3146-A64E-AF8B01E01B2C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E65F14D1-6A60-3D4E-9BE8-1BC896683BAB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4F4CB1D3-236D-DD46-A9ED-029335EBB859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3770685D-0550-5243-8759-27424015EC83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705DA0C9-66F4-534A-8790-B23EABA4B72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806377-37F4-9545-BDA8-474EEB863D1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443792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EA719F4-5DFB-464D-BD25-66E9F1EB68CF}"/>
              </a:ext>
            </a:extLst>
          </p:cNvPr>
          <p:cNvSpPr txBox="1">
            <a:spLocks/>
          </p:cNvSpPr>
          <p:nvPr/>
        </p:nvSpPr>
        <p:spPr>
          <a:xfrm>
            <a:off x="362674" y="192750"/>
            <a:ext cx="10991126" cy="835557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Introduction</a:t>
            </a:r>
          </a:p>
          <a:p>
            <a:endParaRPr lang="en-US" dirty="0"/>
          </a:p>
          <a:p>
            <a:r>
              <a:rPr lang="en-US" dirty="0"/>
              <a:t>			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3EAD2-89B5-D848-B514-9354A5145012}"/>
              </a:ext>
            </a:extLst>
          </p:cNvPr>
          <p:cNvSpPr txBox="1">
            <a:spLocks/>
          </p:cNvSpPr>
          <p:nvPr/>
        </p:nvSpPr>
        <p:spPr>
          <a:xfrm>
            <a:off x="303154" y="1120583"/>
            <a:ext cx="11516811" cy="4786754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Recent statistics has shown that schools in the lower-income districts have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lower test scores and graduation rates as compared to those in high-income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districts. There are however instances where there are deviations from this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norm and this report seeks to identify four of those instances of schools which </a:t>
            </a:r>
          </a:p>
          <a:p>
            <a:pPr marL="0" indent="0">
              <a:buFont typeface="Arial" panose="020B0604020202020204" pitchFamily="34" charset="0"/>
              <a:buNone/>
            </a:pPr>
            <a:endParaRPr lang="en-US" dirty="0"/>
          </a:p>
          <a:p>
            <a:pPr marL="0" indent="0">
              <a:buFont typeface="Arial" panose="020B0604020202020204" pitchFamily="34" charset="0"/>
              <a:buNone/>
            </a:pPr>
            <a:r>
              <a:rPr lang="en-US" dirty="0"/>
              <a:t>indicates as such. These are the schools that are either under-performing or</a:t>
            </a:r>
            <a:endParaRPr lang="en-US" sz="2500" dirty="0"/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188F27EF-4AEA-234A-AB9F-A1254990D95A}"/>
              </a:ext>
            </a:extLst>
          </p:cNvPr>
          <p:cNvCxnSpPr>
            <a:cxnSpLocks/>
          </p:cNvCxnSpPr>
          <p:nvPr/>
        </p:nvCxnSpPr>
        <p:spPr>
          <a:xfrm>
            <a:off x="508068" y="855332"/>
            <a:ext cx="1089754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6D78-93E5-5643-B5C5-84401FAA2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6117700"/>
            <a:ext cx="381738" cy="477299"/>
          </a:xfrm>
          <a:prstGeom prst="rect">
            <a:avLst/>
          </a:prstGeom>
          <a:pattFill prst="pct10">
            <a:fgClr>
              <a:srgbClr val="0070C0"/>
            </a:fgClr>
            <a:bgClr>
              <a:schemeClr val="bg1"/>
            </a:bgClr>
          </a:pattFill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899725E9-0A6E-6F43-8F3F-CD0A0A55E05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4176042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5AAAF1-A683-FE46-9F54-44A1B486A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grpSp>
        <p:nvGrpSpPr>
          <p:cNvPr id="17" name="Group 16">
            <a:extLst>
              <a:ext uri="{FF2B5EF4-FFF2-40B4-BE49-F238E27FC236}">
                <a16:creationId xmlns:a16="http://schemas.microsoft.com/office/drawing/2014/main" id="{B329512C-5490-B54C-81D9-DEBFFEB75925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B6429AFE-97D3-B04A-A239-C3CA289EDEB2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D0F77F2-A282-9F48-8CAC-732394695763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A08CBAD5-A203-1D4E-9EFC-8ABA3FB4B6FE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4" name="Picture 3">
            <a:extLst>
              <a:ext uri="{FF2B5EF4-FFF2-40B4-BE49-F238E27FC236}">
                <a16:creationId xmlns:a16="http://schemas.microsoft.com/office/drawing/2014/main" id="{B6A63581-C3B8-5C42-94E7-0CBDB5F5C81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307066" y="886755"/>
            <a:ext cx="5447938" cy="4044815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2E0A22E3-B1DE-3149-AF14-AE1F2D36B9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96963" y="863797"/>
            <a:ext cx="5867400" cy="4067773"/>
          </a:xfrm>
          <a:prstGeom prst="rect">
            <a:avLst/>
          </a:prstGeom>
        </p:spPr>
      </p:pic>
      <p:pic>
        <p:nvPicPr>
          <p:cNvPr id="23" name="Picture 22" descr="A picture containing drawing&#10;&#10;Description automatically generated">
            <a:extLst>
              <a:ext uri="{FF2B5EF4-FFF2-40B4-BE49-F238E27FC236}">
                <a16:creationId xmlns:a16="http://schemas.microsoft.com/office/drawing/2014/main" id="{96390A49-E7BF-1D47-8437-6E26B5919A1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552A9EB6-541E-FB4B-98B9-A5F75B63C65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1246845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254000" y="850899"/>
            <a:ext cx="116459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Most of the districts represented by the schools in the top 5% of the SAT scores</a:t>
            </a:r>
          </a:p>
          <a:p>
            <a:r>
              <a:rPr lang="en-US" sz="2800" dirty="0"/>
              <a:t> </a:t>
            </a:r>
          </a:p>
          <a:p>
            <a:r>
              <a:rPr lang="en-US" sz="2800" dirty="0"/>
              <a:t>and %AP Scores 3-5 were mostly in the highest income bracket of the States</a:t>
            </a:r>
          </a:p>
          <a:p>
            <a:endParaRPr lang="en-US" sz="2800" dirty="0"/>
          </a:p>
          <a:p>
            <a:r>
              <a:rPr lang="en-US" sz="2800" dirty="0"/>
              <a:t>Median Household Income as evident in the 2017 data. The highest income in </a:t>
            </a:r>
          </a:p>
          <a:p>
            <a:endParaRPr lang="en-US" sz="2800" dirty="0"/>
          </a:p>
          <a:p>
            <a:r>
              <a:rPr lang="en-US" sz="2800" dirty="0"/>
              <a:t>the top 5% being $196,651. That of Worcester however is the lowest with </a:t>
            </a:r>
          </a:p>
          <a:p>
            <a:endParaRPr lang="en-US" sz="2800" dirty="0"/>
          </a:p>
          <a:p>
            <a:r>
              <a:rPr lang="en-US" sz="2800" dirty="0"/>
              <a:t>$45,869 thus making MAMS an outlier in the group.</a:t>
            </a:r>
          </a:p>
          <a:p>
            <a:endParaRPr lang="en-US" sz="2800" dirty="0"/>
          </a:p>
          <a:p>
            <a:r>
              <a:rPr lang="en-US" sz="2800" dirty="0"/>
              <a:t>A look at the charts below, reveals a district with that Median Household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4FDE09-7DF7-3141-B030-A7E81BF75E9F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AF5475-FED9-AE4D-854E-407C8960A5D3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D5FC3C-4C08-5945-8329-25B019137EBF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1325D-9DBA-4A47-8B14-376972F4BA0D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D22B968E-CC4B-FA48-B97A-D32B514788F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6DFF6DF-3373-4C44-BE76-E26A9D4A6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8094269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253999" y="850899"/>
            <a:ext cx="11204938" cy="39703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Income should have scored about 360 on the Combined Average SAT Score </a:t>
            </a:r>
          </a:p>
          <a:p>
            <a:endParaRPr lang="en-US" sz="2800" dirty="0"/>
          </a:p>
          <a:p>
            <a:r>
              <a:rPr lang="en-US" sz="2800" dirty="0"/>
              <a:t>and about 7 on the % AP Score 3-5. </a:t>
            </a:r>
          </a:p>
          <a:p>
            <a:endParaRPr lang="en-US" sz="2800" dirty="0"/>
          </a:p>
          <a:p>
            <a:r>
              <a:rPr lang="en-US" sz="2800" dirty="0"/>
              <a:t>The data used in the charts below represents the Bottom 5% of Median</a:t>
            </a:r>
          </a:p>
          <a:p>
            <a:endParaRPr lang="en-US" sz="2800" dirty="0"/>
          </a:p>
          <a:p>
            <a:r>
              <a:rPr lang="en-US" sz="2800" dirty="0"/>
              <a:t>Household Income with their SAT and AP Scores.</a:t>
            </a:r>
          </a:p>
          <a:p>
            <a:endParaRPr lang="en-US" sz="2800" dirty="0"/>
          </a:p>
          <a:p>
            <a:r>
              <a:rPr lang="en-US" sz="2800" dirty="0"/>
              <a:t>Such, is an indication of MAMS far exceeding their expectation.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B04FDE09-7DF7-3141-B030-A7E81BF75E9F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6AAF5475-FED9-AE4D-854E-407C8960A5D3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39D5FC3C-4C08-5945-8329-25B019137EBF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BB61325D-9DBA-4A47-8B14-376972F4BA0D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51E672B-039D-1F4C-8355-B59D0B2851B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D68860FD-3DE3-0148-86EC-7C6A2E69C7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8455587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7B60F208-D7FB-5445-9637-203BFAC3A30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39567" y="954546"/>
            <a:ext cx="5321300" cy="4216400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A71BCF2F-FF74-6043-B608-1641E95D1B69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22465" y="919822"/>
            <a:ext cx="5397500" cy="42164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4826B82-C573-3348-ABCD-54BE87618CA9}"/>
              </a:ext>
            </a:extLst>
          </p:cNvPr>
          <p:cNvSpPr txBox="1"/>
          <p:nvPr/>
        </p:nvSpPr>
        <p:spPr>
          <a:xfrm>
            <a:off x="966373" y="5332409"/>
            <a:ext cx="11044461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	Bottom 5% of %AP Score 3-5	                    Bottom 5% of the Combined Average SAT Score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AA17BBE0-8093-1B43-B336-6AEAD22079A8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90C24C0E-CCE4-1E4D-8DE8-3168172BDBCE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7EC19893-8F38-FA4B-B3C9-7596DC20D501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FB10183-E4E4-0845-9C65-456C04EB8BAA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9" name="Picture 28" descr="A picture containing drawing&#10;&#10;Description automatically generated">
            <a:extLst>
              <a:ext uri="{FF2B5EF4-FFF2-40B4-BE49-F238E27FC236}">
                <a16:creationId xmlns:a16="http://schemas.microsoft.com/office/drawing/2014/main" id="{37ACD771-E073-344E-A82D-C54B630688B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555FB946-6C9D-A441-8D27-6479765FB7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7691156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58266C-AFD1-6348-A998-90B3A17378B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E95E968C-9F22-D54B-9868-3989A2300FB8}"/>
              </a:ext>
            </a:extLst>
          </p:cNvPr>
          <p:cNvSpPr txBox="1"/>
          <p:nvPr/>
        </p:nvSpPr>
        <p:spPr>
          <a:xfrm>
            <a:off x="6684162" y="4905124"/>
            <a:ext cx="466963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dirty="0"/>
              <a:t>Bottom 5% of %English Language Learners</a:t>
            </a:r>
          </a:p>
        </p:txBody>
      </p:sp>
      <p:grpSp>
        <p:nvGrpSpPr>
          <p:cNvPr id="21" name="Group 20">
            <a:extLst>
              <a:ext uri="{FF2B5EF4-FFF2-40B4-BE49-F238E27FC236}">
                <a16:creationId xmlns:a16="http://schemas.microsoft.com/office/drawing/2014/main" id="{EA5FFF5A-9F2E-AA40-813B-D9ADF5B79C55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ABEE35C4-8078-9D4C-BBB3-CF99F612D35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0607D2F-7811-C341-A1E5-43EC1F9DD790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F46369E0-C5DF-B74C-8BE9-02218B89BA67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5" name="Picture 4">
            <a:extLst>
              <a:ext uri="{FF2B5EF4-FFF2-40B4-BE49-F238E27FC236}">
                <a16:creationId xmlns:a16="http://schemas.microsoft.com/office/drawing/2014/main" id="{FC4D5DDE-18CC-E845-98B3-2916C98EBA7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60255" y="833717"/>
            <a:ext cx="5118100" cy="3898900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7627643-3208-9948-8013-822B85F30F33}"/>
              </a:ext>
            </a:extLst>
          </p:cNvPr>
          <p:cNvSpPr txBox="1"/>
          <p:nvPr/>
        </p:nvSpPr>
        <p:spPr>
          <a:xfrm>
            <a:off x="128155" y="833717"/>
            <a:ext cx="5703592" cy="526297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Only a few schools in Districts with</a:t>
            </a:r>
          </a:p>
          <a:p>
            <a:endParaRPr lang="en-US" sz="2800" dirty="0"/>
          </a:p>
          <a:p>
            <a:r>
              <a:rPr lang="en-US" sz="2800" dirty="0"/>
              <a:t>a Median Household Income under </a:t>
            </a:r>
          </a:p>
          <a:p>
            <a:endParaRPr lang="en-US" sz="2800" dirty="0"/>
          </a:p>
          <a:p>
            <a:r>
              <a:rPr lang="en-US" sz="2800" dirty="0"/>
              <a:t>$60,000 had 0% of English Language </a:t>
            </a:r>
          </a:p>
          <a:p>
            <a:endParaRPr lang="en-US" sz="2800" dirty="0"/>
          </a:p>
          <a:p>
            <a:r>
              <a:rPr lang="en-US" sz="2800" dirty="0"/>
              <a:t>Learners and so were part of the </a:t>
            </a:r>
          </a:p>
          <a:p>
            <a:endParaRPr lang="en-US" sz="2800" dirty="0"/>
          </a:p>
          <a:p>
            <a:r>
              <a:rPr lang="en-US" sz="2800" dirty="0"/>
              <a:t>Bottom 5% with MAMS being one </a:t>
            </a:r>
          </a:p>
          <a:p>
            <a:endParaRPr lang="en-US" sz="2800" dirty="0"/>
          </a:p>
          <a:p>
            <a:r>
              <a:rPr lang="en-US" sz="2800" dirty="0"/>
              <a:t>of them. </a:t>
            </a:r>
          </a:p>
          <a:p>
            <a:endParaRPr lang="en-US" sz="2800" dirty="0"/>
          </a:p>
        </p:txBody>
      </p:sp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46C2361A-5A75-FC4E-B1A9-CD75F28C3D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76854341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7CF9EA-8811-474C-AD04-1E451053C670}"/>
              </a:ext>
            </a:extLst>
          </p:cNvPr>
          <p:cNvSpPr txBox="1"/>
          <p:nvPr/>
        </p:nvSpPr>
        <p:spPr>
          <a:xfrm>
            <a:off x="590549" y="902491"/>
            <a:ext cx="866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Final Review and Assessment: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777FA9-118F-B746-AB30-7AF13C6BB9E3}"/>
              </a:ext>
            </a:extLst>
          </p:cNvPr>
          <p:cNvCxnSpPr>
            <a:cxnSpLocks/>
          </p:cNvCxnSpPr>
          <p:nvPr/>
        </p:nvCxnSpPr>
        <p:spPr>
          <a:xfrm>
            <a:off x="666712" y="1487266"/>
            <a:ext cx="1089754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B315AD-B5F6-0649-8CCA-CA0D627B61A6}"/>
              </a:ext>
            </a:extLst>
          </p:cNvPr>
          <p:cNvSpPr txBox="1"/>
          <p:nvPr/>
        </p:nvSpPr>
        <p:spPr>
          <a:xfrm>
            <a:off x="621451" y="1668490"/>
            <a:ext cx="11153253" cy="4285331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Insufficient data to determine what the Accountability Level of MA Academy of Math and Science is as compared to the District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With their high score in both the SAT and AP Scores, it’s indicative of their meeting their gap narrowing goals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According to their website, they admit only academically advanced students in 11</a:t>
            </a:r>
            <a:r>
              <a:rPr lang="en-US" sz="2800" baseline="30000" dirty="0"/>
              <a:t>th</a:t>
            </a:r>
            <a:r>
              <a:rPr lang="en-US" sz="2800" dirty="0"/>
              <a:t> and 12</a:t>
            </a:r>
            <a:r>
              <a:rPr lang="en-US" sz="2800" baseline="30000" dirty="0"/>
              <a:t>th</a:t>
            </a:r>
            <a:r>
              <a:rPr lang="en-US" sz="2800" dirty="0"/>
              <a:t> grades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12</a:t>
            </a:r>
            <a:r>
              <a:rPr lang="en-US" sz="2800" baseline="30000" dirty="0"/>
              <a:t>th</a:t>
            </a:r>
            <a:r>
              <a:rPr lang="en-US" sz="2800" dirty="0"/>
              <a:t> Graders enroll in courses at WPI . </a:t>
            </a:r>
          </a:p>
          <a:p>
            <a:endParaRPr lang="en-US" sz="2800" dirty="0"/>
          </a:p>
          <a:p>
            <a:endParaRPr lang="en-US" sz="3200" dirty="0"/>
          </a:p>
          <a:p>
            <a:endParaRPr lang="en-US" dirty="0"/>
          </a:p>
        </p:txBody>
      </p:sp>
      <p:grpSp>
        <p:nvGrpSpPr>
          <p:cNvPr id="19" name="Group 18">
            <a:extLst>
              <a:ext uri="{FF2B5EF4-FFF2-40B4-BE49-F238E27FC236}">
                <a16:creationId xmlns:a16="http://schemas.microsoft.com/office/drawing/2014/main" id="{C6727F6D-992D-B64B-B6C1-4738406A8235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E5FB6D8-476D-0C4C-8F35-B83C9E3DB10F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7F5F5EA-F46E-764C-8CDD-4966A90AF2F5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1AD2DE77-DC0E-EF40-93DD-666ED718F410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4225AE8-000A-E749-BBDF-EA4AEE3044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94045043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78FA0-BD6D-564C-B0D1-E607B50B5A2F}"/>
              </a:ext>
            </a:extLst>
          </p:cNvPr>
          <p:cNvSpPr txBox="1"/>
          <p:nvPr/>
        </p:nvSpPr>
        <p:spPr>
          <a:xfrm>
            <a:off x="269327" y="902409"/>
            <a:ext cx="11398238" cy="4665014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They emphasize an independent and innovative thinking in an interactive way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r>
              <a:rPr lang="en-US" sz="2800" dirty="0"/>
              <a:t>Their scores could be very high for a few different reasons or a combination of factors: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 students they admit are high achievers and academically advanced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their emphasis on hands-on approach to learning coupled with their rigorous training and innovative thinking</a:t>
            </a:r>
          </a:p>
          <a:p>
            <a:pPr marL="914400" lvl="1" indent="-457200">
              <a:buFont typeface="Arial" panose="020B0604020202020204" pitchFamily="34" charset="0"/>
              <a:buChar char="•"/>
            </a:pPr>
            <a:r>
              <a:rPr lang="en-US" sz="2800" dirty="0"/>
              <a:t>their affiliation with WPI 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endParaRPr lang="en-US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45564649-87F3-B540-A503-A8711976E033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909C1A6-1B45-9845-B2AC-ACB9F021C4F5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MA Academy of Math and Science (11-12)</a:t>
              </a:r>
            </a:p>
            <a:p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E249644-CBC9-2241-967E-E0B6086D341D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9D8AFB5C-3358-004E-8DD9-0ACDF6C6441E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1B3FE6B-C5F2-9148-824C-8D39AD0223A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18129FE9-8CCA-B346-843C-58D0DF0E68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4855108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544010" y="1602713"/>
            <a:ext cx="11083009" cy="4130890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As a member of the Somerville Public School System, Next Wave Junior</a:t>
            </a:r>
          </a:p>
          <a:p>
            <a:endParaRPr lang="en-US" sz="2800" dirty="0"/>
          </a:p>
          <a:p>
            <a:r>
              <a:rPr lang="en-US" sz="2800" dirty="0"/>
              <a:t>High is an alternative and therapeutic school. It provides education for </a:t>
            </a:r>
          </a:p>
          <a:p>
            <a:endParaRPr lang="en-US" sz="2800" dirty="0"/>
          </a:p>
          <a:p>
            <a:r>
              <a:rPr lang="en-US" sz="2800" dirty="0"/>
              <a:t>Middle school for Grades 6 through 8.</a:t>
            </a:r>
          </a:p>
          <a:p>
            <a:endParaRPr lang="en-US" sz="2800" dirty="0"/>
          </a:p>
          <a:p>
            <a:r>
              <a:rPr lang="en-US" sz="2800" dirty="0"/>
              <a:t>Its total school enrollment according to the 2017 data was 16. The student</a:t>
            </a:r>
          </a:p>
          <a:p>
            <a:endParaRPr lang="en-US" sz="2800" dirty="0"/>
          </a:p>
          <a:p>
            <a:r>
              <a:rPr lang="en-US" sz="2800" dirty="0"/>
              <a:t>participate in a project and competency-based learning.</a:t>
            </a:r>
          </a:p>
          <a:p>
            <a:endParaRPr lang="en-US" sz="2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A8BEF1-3F14-8847-A781-D184DEB66737}"/>
              </a:ext>
            </a:extLst>
          </p:cNvPr>
          <p:cNvCxnSpPr>
            <a:cxnSpLocks/>
          </p:cNvCxnSpPr>
          <p:nvPr/>
        </p:nvCxnSpPr>
        <p:spPr>
          <a:xfrm>
            <a:off x="924791" y="1329363"/>
            <a:ext cx="923776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43687B-3FC0-5E48-9855-F7DBA10B5BB4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9EE029-D10E-074F-92C2-77522F67CBA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Next  Wave Junior High (6-8)</a:t>
              </a:r>
            </a:p>
            <a:p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77CE3C-1417-964A-84A0-CB4AD02F8E29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EFEBC-C0A5-0040-8103-233FB3302B98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5" name="TextBox 4">
            <a:extLst>
              <a:ext uri="{FF2B5EF4-FFF2-40B4-BE49-F238E27FC236}">
                <a16:creationId xmlns:a16="http://schemas.microsoft.com/office/drawing/2014/main" id="{8314AE0F-3BB6-B448-862E-5A5FA6B2D600}"/>
              </a:ext>
            </a:extLst>
          </p:cNvPr>
          <p:cNvSpPr txBox="1"/>
          <p:nvPr/>
        </p:nvSpPr>
        <p:spPr>
          <a:xfrm>
            <a:off x="775504" y="664503"/>
            <a:ext cx="1095410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Middle School: Next Wave Junior High (6-8) </a:t>
            </a:r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E9988FAB-B227-BA4D-AD7A-A21C00D43AA8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522B29C-A29F-A049-8146-84CA8F697B3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1712886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273050" y="1089497"/>
            <a:ext cx="11645900" cy="138499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They emphasize individual learning styles and employ a support team for</a:t>
            </a:r>
          </a:p>
          <a:p>
            <a:endParaRPr lang="en-US" sz="2800" dirty="0"/>
          </a:p>
          <a:p>
            <a:r>
              <a:rPr lang="en-US" sz="2800" dirty="0"/>
              <a:t>each student and have a student-Teacher ratio is 3 to 1.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7CDE7A46-640D-E346-8B58-79D07940CAAA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3B51EDCE-625A-FC43-810B-FC2ADFBABA66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Next  Wave Junior High (6-8)</a:t>
              </a:r>
            </a:p>
            <a:p>
              <a:endParaRPr lang="en-US" sz="3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BC208E03-10A1-8542-B2EF-385B725B7B43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354519D1-3521-6D4F-A18E-B276FD6EE5EF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0" name="Picture 19" descr="A picture containing drawing&#10;&#10;Description automatically generated">
            <a:extLst>
              <a:ext uri="{FF2B5EF4-FFF2-40B4-BE49-F238E27FC236}">
                <a16:creationId xmlns:a16="http://schemas.microsoft.com/office/drawing/2014/main" id="{B79FD941-5556-BE42-9F7B-BF259F40B7C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2413DB3F-D72D-3845-A7BA-9618FFFF30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5989088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graphicFrame>
        <p:nvGraphicFramePr>
          <p:cNvPr id="15" name="Table 14">
            <a:extLst>
              <a:ext uri="{FF2B5EF4-FFF2-40B4-BE49-F238E27FC236}">
                <a16:creationId xmlns:a16="http://schemas.microsoft.com/office/drawing/2014/main" id="{A6B000BF-F451-094E-AF7B-E65BF68CCEC9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801586374"/>
              </p:ext>
            </p:extLst>
          </p:nvPr>
        </p:nvGraphicFramePr>
        <p:xfrm>
          <a:off x="288065" y="1511548"/>
          <a:ext cx="5087124" cy="353185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418962">
                  <a:extLst>
                    <a:ext uri="{9D8B030D-6E8A-4147-A177-3AD203B41FA5}">
                      <a16:colId xmlns:a16="http://schemas.microsoft.com/office/drawing/2014/main" val="3997465928"/>
                    </a:ext>
                  </a:extLst>
                </a:gridCol>
                <a:gridCol w="1668162">
                  <a:extLst>
                    <a:ext uri="{9D8B030D-6E8A-4147-A177-3AD203B41FA5}">
                      <a16:colId xmlns:a16="http://schemas.microsoft.com/office/drawing/2014/main" val="2305574730"/>
                    </a:ext>
                  </a:extLst>
                </a:gridCol>
              </a:tblGrid>
              <a:tr h="537338">
                <a:tc>
                  <a:txBody>
                    <a:bodyPr/>
                    <a:lstStyle/>
                    <a:p>
                      <a:r>
                        <a:rPr lang="en-US" sz="2400" dirty="0"/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Percentage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105809"/>
                  </a:ext>
                </a:extLst>
              </a:tr>
              <a:tr h="689932"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%MCAS 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Grade English P +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8%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3449809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%MCAS 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Grade Math P + 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1053297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%English Language Learner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0%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4938203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%Students with Disability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5.9%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0623357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%High Needs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93.8%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6209997"/>
                  </a:ext>
                </a:extLst>
              </a:tr>
              <a:tr h="689932">
                <a:tc>
                  <a:txBody>
                    <a:bodyPr/>
                    <a:lstStyle/>
                    <a:p>
                      <a:r>
                        <a:rPr lang="en-US" sz="2000" dirty="0"/>
                        <a:t>%Economically Disadvantaged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62.5%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064454"/>
                  </a:ext>
                </a:extLst>
              </a:tr>
            </a:tbl>
          </a:graphicData>
        </a:graphic>
      </p:graphicFrame>
      <p:graphicFrame>
        <p:nvGraphicFramePr>
          <p:cNvPr id="16" name="Table 15">
            <a:extLst>
              <a:ext uri="{FF2B5EF4-FFF2-40B4-BE49-F238E27FC236}">
                <a16:creationId xmlns:a16="http://schemas.microsoft.com/office/drawing/2014/main" id="{4EB9F8D3-47A0-BE42-B579-3BFCFF00FB0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78315111"/>
              </p:ext>
            </p:extLst>
          </p:nvPr>
        </p:nvGraphicFramePr>
        <p:xfrm>
          <a:off x="5462114" y="1511548"/>
          <a:ext cx="6419510" cy="1974465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4581273">
                  <a:extLst>
                    <a:ext uri="{9D8B030D-6E8A-4147-A177-3AD203B41FA5}">
                      <a16:colId xmlns:a16="http://schemas.microsoft.com/office/drawing/2014/main" val="3997465928"/>
                    </a:ext>
                  </a:extLst>
                </a:gridCol>
                <a:gridCol w="1838237">
                  <a:extLst>
                    <a:ext uri="{9D8B030D-6E8A-4147-A177-3AD203B41FA5}">
                      <a16:colId xmlns:a16="http://schemas.microsoft.com/office/drawing/2014/main" val="2305574730"/>
                    </a:ext>
                  </a:extLst>
                </a:gridCol>
              </a:tblGrid>
              <a:tr h="590244">
                <a:tc>
                  <a:txBody>
                    <a:bodyPr/>
                    <a:lstStyle/>
                    <a:p>
                      <a:r>
                        <a:rPr lang="en-US" sz="2400" dirty="0"/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05809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r>
                        <a:rPr lang="en-US" sz="1800" dirty="0"/>
                        <a:t>Average Teacher Salary</a:t>
                      </a:r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$71,541</a:t>
                      </a:r>
                      <a:endParaRPr lang="en-US" dirty="0"/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2671053297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r>
                        <a:rPr lang="en-US" dirty="0"/>
                        <a:t>Median Household Income (Somerville)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$84,722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4938203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dirty="0"/>
                        <a:t>Average Expenditure per Pupil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$18,165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51655150"/>
                  </a:ext>
                </a:extLst>
              </a:tr>
            </a:tbl>
          </a:graphicData>
        </a:graphic>
      </p:graphicFrame>
      <p:grpSp>
        <p:nvGrpSpPr>
          <p:cNvPr id="20" name="Group 19">
            <a:extLst>
              <a:ext uri="{FF2B5EF4-FFF2-40B4-BE49-F238E27FC236}">
                <a16:creationId xmlns:a16="http://schemas.microsoft.com/office/drawing/2014/main" id="{E68558AC-E123-D84A-9585-E1A9414C7204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75DF6E25-662E-284B-9F06-E0F47132B063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Next  Wave Junior High (6-8)</a:t>
              </a:r>
            </a:p>
            <a:p>
              <a:endParaRPr lang="en-US" sz="3600" dirty="0"/>
            </a:p>
          </p:txBody>
        </p: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6EA98B2D-A92D-9344-8AFD-BADB03D3E52C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030C99BE-0188-9841-9F24-4A9E4FFFE7A5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D63558-6DC9-3E47-BFB2-3C0032F3C4D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B635C873-D95B-AF48-9E26-3539BF0EFAC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070821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3EAD2-89B5-D848-B514-9354A5145012}"/>
              </a:ext>
            </a:extLst>
          </p:cNvPr>
          <p:cNvSpPr txBox="1">
            <a:spLocks/>
          </p:cNvSpPr>
          <p:nvPr/>
        </p:nvSpPr>
        <p:spPr>
          <a:xfrm>
            <a:off x="520862" y="381965"/>
            <a:ext cx="11340638" cy="5599396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r>
              <a:rPr lang="en-US" dirty="0"/>
              <a:t>over-performing despite their location either in a high-income district or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low-income district, respectively. The schools are selected from the three 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different education level categories: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Elementary School (Pk-5), Middle School (6-8) and High School (9-12).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  <a:p>
            <a:pPr marL="0" indent="0">
              <a:lnSpc>
                <a:spcPct val="100000"/>
              </a:lnSpc>
              <a:buNone/>
            </a:pPr>
            <a:r>
              <a:rPr lang="en-US" dirty="0"/>
              <a:t>The schools were initially primarily  selected based on their performance</a:t>
            </a:r>
          </a:p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6D78-93E5-5643-B5C5-84401FAA2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0131" y="6158925"/>
            <a:ext cx="381738" cy="477299"/>
          </a:xfrm>
          <a:prstGeom prst="rect">
            <a:avLst/>
          </a:prstGeom>
        </p:spPr>
      </p:pic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11FE95F-2AD3-0A4E-8815-4634430DEA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8651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0" name="Picture 9" descr="A picture containing drawing&#10;&#10;Description automatically generated">
            <a:extLst>
              <a:ext uri="{FF2B5EF4-FFF2-40B4-BE49-F238E27FC236}">
                <a16:creationId xmlns:a16="http://schemas.microsoft.com/office/drawing/2014/main" id="{895AAAF1-A683-FE46-9F54-44A1B486AF0C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53F0DBAF-916C-5242-A02E-37AE00AFE5A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0549" y="1069439"/>
            <a:ext cx="5245100" cy="4255942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76F62AFA-3541-094C-A93A-75807728819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11386" y="1046823"/>
            <a:ext cx="5999447" cy="4278558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1E14114F-8EA4-6841-9B70-1094EDEEFA42}"/>
              </a:ext>
            </a:extLst>
          </p:cNvPr>
          <p:cNvSpPr txBox="1"/>
          <p:nvPr/>
        </p:nvSpPr>
        <p:spPr>
          <a:xfrm>
            <a:off x="682906" y="5451676"/>
            <a:ext cx="111464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       Bottom 5% of MCAS 8</a:t>
            </a:r>
            <a:r>
              <a:rPr lang="en-US" baseline="30000" dirty="0"/>
              <a:t>th</a:t>
            </a:r>
            <a:r>
              <a:rPr lang="en-US" dirty="0"/>
              <a:t> Grade English P+A		                 Bottom 5% of English Language Learners</a:t>
            </a:r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174F5972-B5E8-3A4E-979B-56D610034657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54B4EA2-D907-E742-9E67-763545F83970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Next  Wave Junior High (6-8)</a:t>
              </a:r>
            </a:p>
            <a:p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C0788CF4-6152-F84B-A2B1-85BD23CE46AD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B29ED633-EE2E-E84F-B627-266D56C59B91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98BF6F9A-9917-684C-821E-E1AC667712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28" name="Slide Number Placeholder 27">
            <a:extLst>
              <a:ext uri="{FF2B5EF4-FFF2-40B4-BE49-F238E27FC236}">
                <a16:creationId xmlns:a16="http://schemas.microsoft.com/office/drawing/2014/main" id="{FAAD8308-AF2A-AF40-92BD-D0715E2914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87905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254000" y="850899"/>
            <a:ext cx="11645900" cy="31085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Next Wave reported 0% English Language Learner indicating all student </a:t>
            </a:r>
          </a:p>
          <a:p>
            <a:endParaRPr lang="en-US" sz="2800" dirty="0"/>
          </a:p>
          <a:p>
            <a:r>
              <a:rPr lang="en-US" sz="2800" dirty="0"/>
              <a:t>exhibiting English Language fluency.</a:t>
            </a:r>
          </a:p>
          <a:p>
            <a:endParaRPr lang="en-US" sz="2800" dirty="0"/>
          </a:p>
          <a:p>
            <a:r>
              <a:rPr lang="en-US" sz="2800" dirty="0"/>
              <a:t>According to the chart, above, with similar schools, MCAS 8</a:t>
            </a:r>
            <a:r>
              <a:rPr lang="en-US" sz="2800" baseline="30000" dirty="0"/>
              <a:t>th</a:t>
            </a:r>
            <a:r>
              <a:rPr lang="en-US" sz="2800" dirty="0"/>
              <a:t> Grade </a:t>
            </a:r>
          </a:p>
          <a:p>
            <a:endParaRPr lang="en-US" sz="2800" dirty="0"/>
          </a:p>
          <a:p>
            <a:r>
              <a:rPr lang="en-US" sz="2800" dirty="0"/>
              <a:t>English P + A percentage for Next Wave is extremely low.</a:t>
            </a:r>
          </a:p>
        </p:txBody>
      </p:sp>
      <p:grpSp>
        <p:nvGrpSpPr>
          <p:cNvPr id="14" name="Group 13">
            <a:extLst>
              <a:ext uri="{FF2B5EF4-FFF2-40B4-BE49-F238E27FC236}">
                <a16:creationId xmlns:a16="http://schemas.microsoft.com/office/drawing/2014/main" id="{C2A29F9D-185C-7948-AB43-19846039AC0C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FA28F5AC-764F-1A4C-B476-993EBDD4F281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Next  Wave Junior High (6-8)</a:t>
              </a:r>
            </a:p>
            <a:p>
              <a:endParaRPr lang="en-US" sz="36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FCB6BB25-BBB9-5E4E-BDF5-B8AAFAAD0BD3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1CA28304-C6C4-094A-BF77-FFCCC59CF3BC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18" name="Picture 17" descr="A picture containing drawing&#10;&#10;Description automatically generated">
            <a:extLst>
              <a:ext uri="{FF2B5EF4-FFF2-40B4-BE49-F238E27FC236}">
                <a16:creationId xmlns:a16="http://schemas.microsoft.com/office/drawing/2014/main" id="{F51A2E49-8D9A-1C4E-B53C-B138AC42694B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186ABE-1D66-0440-98A6-485A9CD8F68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69785921"/>
      </p:ext>
    </p:extLst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254000" y="850899"/>
            <a:ext cx="5092700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terms of the Median</a:t>
            </a:r>
          </a:p>
          <a:p>
            <a:endParaRPr lang="en-US" sz="2800" dirty="0"/>
          </a:p>
          <a:p>
            <a:r>
              <a:rPr lang="en-US" sz="2800" dirty="0"/>
              <a:t>Household Income, Next Wave</a:t>
            </a:r>
          </a:p>
          <a:p>
            <a:endParaRPr lang="en-US" sz="2800" dirty="0"/>
          </a:p>
          <a:p>
            <a:r>
              <a:rPr lang="en-US" sz="2800" dirty="0"/>
              <a:t>district of Somerville is the</a:t>
            </a:r>
          </a:p>
          <a:p>
            <a:endParaRPr lang="en-US" sz="2800" dirty="0"/>
          </a:p>
          <a:p>
            <a:r>
              <a:rPr lang="en-US" sz="2800" dirty="0"/>
              <a:t>highest among the Bottom 5%</a:t>
            </a:r>
          </a:p>
          <a:p>
            <a:endParaRPr lang="en-US" sz="2800" dirty="0"/>
          </a:p>
          <a:p>
            <a:r>
              <a:rPr lang="en-US" sz="2800" dirty="0"/>
              <a:t>but had the lowest Grade 8 MCAS</a:t>
            </a:r>
          </a:p>
          <a:p>
            <a:endParaRPr lang="en-US" sz="2800" dirty="0"/>
          </a:p>
          <a:p>
            <a:r>
              <a:rPr lang="en-US" sz="2800" dirty="0"/>
              <a:t>score.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3153F63-13DB-384F-9855-E5899B3E560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58046" y="1062373"/>
            <a:ext cx="5283200" cy="4038600"/>
          </a:xfrm>
          <a:prstGeom prst="rect">
            <a:avLst/>
          </a:prstGeom>
        </p:spPr>
      </p:pic>
      <p:grpSp>
        <p:nvGrpSpPr>
          <p:cNvPr id="15" name="Group 14">
            <a:extLst>
              <a:ext uri="{FF2B5EF4-FFF2-40B4-BE49-F238E27FC236}">
                <a16:creationId xmlns:a16="http://schemas.microsoft.com/office/drawing/2014/main" id="{B5721B15-140E-8542-AE51-111CC3F173D7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28276FF2-1C0E-D34C-8868-B9526FC21C3A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Next  Wave Junior High (6-8)</a:t>
              </a:r>
            </a:p>
            <a:p>
              <a:endParaRPr lang="en-US" sz="3600" dirty="0"/>
            </a:p>
          </p:txBody>
        </p:sp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42E3EE79-4995-2344-9DA6-09D9171F7433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18" name="TextBox 17">
              <a:extLst>
                <a:ext uri="{FF2B5EF4-FFF2-40B4-BE49-F238E27FC236}">
                  <a16:creationId xmlns:a16="http://schemas.microsoft.com/office/drawing/2014/main" id="{F06B584C-B0C6-0549-8B6D-8EFD745133E1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29E26500-5351-624A-BA3A-33B22D3011D6}"/>
              </a:ext>
            </a:extLst>
          </p:cNvPr>
          <p:cNvSpPr txBox="1"/>
          <p:nvPr/>
        </p:nvSpPr>
        <p:spPr>
          <a:xfrm>
            <a:off x="7325488" y="5426295"/>
            <a:ext cx="291682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Median Household Income</a:t>
            </a:r>
          </a:p>
        </p:txBody>
      </p:sp>
      <p:pic>
        <p:nvPicPr>
          <p:cNvPr id="19" name="Picture 18" descr="A picture containing drawing&#10;&#10;Description automatically generated">
            <a:extLst>
              <a:ext uri="{FF2B5EF4-FFF2-40B4-BE49-F238E27FC236}">
                <a16:creationId xmlns:a16="http://schemas.microsoft.com/office/drawing/2014/main" id="{DEE35EC4-5ECD-124D-A24A-F70DB6925AB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837473B0-CC2E-450A-ABE3-18F120FF3D39}">
                <a1611:picAttrSrcUrl xmlns:a1611="http://schemas.microsoft.com/office/drawing/2016/11/main" r:id="rId4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75A8596-EFD7-C243-91B1-843CFE8C5AA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6565464"/>
      </p:ext>
    </p:extLst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957CF9EA-8811-474C-AD04-1E451053C670}"/>
              </a:ext>
            </a:extLst>
          </p:cNvPr>
          <p:cNvSpPr txBox="1"/>
          <p:nvPr/>
        </p:nvSpPr>
        <p:spPr>
          <a:xfrm>
            <a:off x="590549" y="902491"/>
            <a:ext cx="866311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200" dirty="0"/>
              <a:t>Final Review and Assessment:</a:t>
            </a:r>
          </a:p>
        </p:txBody>
      </p:sp>
      <p:cxnSp>
        <p:nvCxnSpPr>
          <p:cNvPr id="15" name="Straight Connector 14">
            <a:extLst>
              <a:ext uri="{FF2B5EF4-FFF2-40B4-BE49-F238E27FC236}">
                <a16:creationId xmlns:a16="http://schemas.microsoft.com/office/drawing/2014/main" id="{59777FA9-118F-B746-AB30-7AF13C6BB9E3}"/>
              </a:ext>
            </a:extLst>
          </p:cNvPr>
          <p:cNvCxnSpPr>
            <a:cxnSpLocks/>
          </p:cNvCxnSpPr>
          <p:nvPr/>
        </p:nvCxnSpPr>
        <p:spPr>
          <a:xfrm>
            <a:off x="666712" y="1487266"/>
            <a:ext cx="1089754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" name="TextBox 4">
            <a:extLst>
              <a:ext uri="{FF2B5EF4-FFF2-40B4-BE49-F238E27FC236}">
                <a16:creationId xmlns:a16="http://schemas.microsoft.com/office/drawing/2014/main" id="{8FB315AD-B5F6-0649-8CCA-CA0D627B61A6}"/>
              </a:ext>
            </a:extLst>
          </p:cNvPr>
          <p:cNvSpPr txBox="1"/>
          <p:nvPr/>
        </p:nvSpPr>
        <p:spPr>
          <a:xfrm>
            <a:off x="666712" y="1862256"/>
            <a:ext cx="11153253" cy="42473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 The total number of student at New Wave Junior High is very small compared to other middle schools yet were unable to sore high on the 8th Grade MCAS.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It does not seem that their approach of hands-on learning, project-based learning is producing the results they had anticipated.</a:t>
            </a:r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Accountability data was unavailable be reviewed to determine at what level the school is.</a:t>
            </a:r>
            <a:endParaRPr lang="en-US" sz="3200" dirty="0"/>
          </a:p>
          <a:p>
            <a:endParaRPr lang="en-US" dirty="0"/>
          </a:p>
        </p:txBody>
      </p:sp>
      <p:grpSp>
        <p:nvGrpSpPr>
          <p:cNvPr id="23" name="Group 22">
            <a:extLst>
              <a:ext uri="{FF2B5EF4-FFF2-40B4-BE49-F238E27FC236}">
                <a16:creationId xmlns:a16="http://schemas.microsoft.com/office/drawing/2014/main" id="{205F6763-FA2E-A845-8735-E9CD08A7012A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54CF0AAC-12F8-5241-960D-65EE178F110C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Next  Wave Junior High (6-8)</a:t>
              </a:r>
            </a:p>
            <a:p>
              <a:endParaRPr lang="en-US" sz="3600" dirty="0"/>
            </a:p>
          </p:txBody>
        </p:sp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D2B29CD5-CFF3-F44F-A884-6B09C9A2F104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89CCECA8-DE45-9542-84F1-0C31D2CDA866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7" name="Picture 26" descr="A picture containing drawing&#10;&#10;Description automatically generated">
            <a:extLst>
              <a:ext uri="{FF2B5EF4-FFF2-40B4-BE49-F238E27FC236}">
                <a16:creationId xmlns:a16="http://schemas.microsoft.com/office/drawing/2014/main" id="{5F615BA9-84D4-9F48-9552-65385E978DE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025D40F-502B-AA4E-9D6A-F45853192AC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43243725"/>
      </p:ext>
    </p:extLst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C6D78FA0-BD6D-564C-B0D1-E607B50B5A2F}"/>
              </a:ext>
            </a:extLst>
          </p:cNvPr>
          <p:cNvSpPr txBox="1"/>
          <p:nvPr/>
        </p:nvSpPr>
        <p:spPr>
          <a:xfrm>
            <a:off x="648182" y="1134319"/>
            <a:ext cx="1019729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buFont typeface="Wingdings" pitchFamily="2" charset="2"/>
              <a:buChar char="Ø"/>
            </a:pPr>
            <a:r>
              <a:rPr lang="en-US" sz="2800" dirty="0"/>
              <a:t>Even though the Median Household Income for district of Somerville is high compared to the other schools in the bottom tier, it does not positively impact the student’s performance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Ø"/>
            </a:pPr>
            <a:endParaRPr lang="en-US" sz="2800" dirty="0"/>
          </a:p>
          <a:p>
            <a:endParaRPr lang="en-US" sz="2800" dirty="0"/>
          </a:p>
        </p:txBody>
      </p:sp>
      <p:grpSp>
        <p:nvGrpSpPr>
          <p:cNvPr id="15" name="Group 14">
            <a:extLst>
              <a:ext uri="{FF2B5EF4-FFF2-40B4-BE49-F238E27FC236}">
                <a16:creationId xmlns:a16="http://schemas.microsoft.com/office/drawing/2014/main" id="{6B823EEA-8A91-F94E-BF1D-D21EF35B1DBC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813A97B7-299A-BD42-ABE6-A2050D43E2EA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Next  Wave Junior High (6-8)</a:t>
              </a:r>
            </a:p>
            <a:p>
              <a:endParaRPr lang="en-US" sz="3600" dirty="0"/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E0E9D0FD-9193-3843-AE24-AC58B519B6A7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1" name="TextBox 20">
              <a:extLst>
                <a:ext uri="{FF2B5EF4-FFF2-40B4-BE49-F238E27FC236}">
                  <a16:creationId xmlns:a16="http://schemas.microsoft.com/office/drawing/2014/main" id="{1D92BC2A-71FC-3245-8F07-DE8DE189895A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pic>
        <p:nvPicPr>
          <p:cNvPr id="22" name="Picture 21" descr="A picture containing drawing&#10;&#10;Description automatically generated">
            <a:extLst>
              <a:ext uri="{FF2B5EF4-FFF2-40B4-BE49-F238E27FC236}">
                <a16:creationId xmlns:a16="http://schemas.microsoft.com/office/drawing/2014/main" id="{7454418C-A488-E04D-A89D-63F74551A3B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4DCEB28D-774F-7C46-885A-54B382A18B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33747485"/>
      </p:ext>
    </p:extLst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3996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EA719F4-5DFB-464D-BD25-66E9F1EB68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 and recommendations	</a:t>
            </a:r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3EAD2-89B5-D848-B514-9354A5145012}"/>
              </a:ext>
            </a:extLst>
          </p:cNvPr>
          <p:cNvSpPr txBox="1">
            <a:spLocks/>
          </p:cNvSpPr>
          <p:nvPr/>
        </p:nvSpPr>
        <p:spPr>
          <a:xfrm>
            <a:off x="838200" y="1598453"/>
            <a:ext cx="10515600" cy="3883349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buFont typeface="Wingdings" pitchFamily="2" charset="2"/>
              <a:buChar char="v"/>
            </a:pPr>
            <a:r>
              <a:rPr lang="en-US" dirty="0"/>
              <a:t>Three schools exceeded their expectation:</a:t>
            </a:r>
          </a:p>
          <a:p>
            <a:pPr lvl="1"/>
            <a:r>
              <a:rPr lang="en-US" sz="2500" dirty="0"/>
              <a:t>Benjamin Brown</a:t>
            </a:r>
          </a:p>
          <a:p>
            <a:pPr lvl="1"/>
            <a:r>
              <a:rPr lang="en-US" sz="2500" dirty="0"/>
              <a:t>Pioneer Valley Chinese Immersion Charter School</a:t>
            </a:r>
          </a:p>
          <a:p>
            <a:pPr lvl="1"/>
            <a:r>
              <a:rPr lang="en-US" sz="2500" dirty="0"/>
              <a:t>MA Academy of Math and Science </a:t>
            </a:r>
          </a:p>
          <a:p>
            <a:pPr marL="457200" lvl="1" indent="0">
              <a:buNone/>
            </a:pPr>
            <a:endParaRPr lang="en-US" dirty="0"/>
          </a:p>
          <a:p>
            <a:pPr>
              <a:buFont typeface="Wingdings" pitchFamily="2" charset="2"/>
              <a:buChar char="v"/>
            </a:pPr>
            <a:r>
              <a:rPr lang="en-US" dirty="0"/>
              <a:t>One school under-performed:</a:t>
            </a:r>
          </a:p>
          <a:p>
            <a:pPr lvl="1"/>
            <a:r>
              <a:rPr lang="en-US" sz="2500" dirty="0"/>
              <a:t>Next Wave Junior High </a:t>
            </a:r>
          </a:p>
          <a:p>
            <a:pPr marL="457200" lvl="1" indent="0">
              <a:buNone/>
            </a:pPr>
            <a:endParaRPr lang="en-US" dirty="0"/>
          </a:p>
          <a:p>
            <a:pPr marL="457200" lvl="1" indent="0">
              <a:buNone/>
            </a:pPr>
            <a:endParaRPr lang="en-US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C7BE87-0685-F443-A303-383C5141C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0F7B08-6913-CA47-9092-412519E5122B}"/>
              </a:ext>
            </a:extLst>
          </p:cNvPr>
          <p:cNvCxnSpPr>
            <a:cxnSpLocks/>
          </p:cNvCxnSpPr>
          <p:nvPr/>
        </p:nvCxnSpPr>
        <p:spPr>
          <a:xfrm>
            <a:off x="838200" y="1054031"/>
            <a:ext cx="2084801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F84C68-7F3D-594C-90DB-24610B82C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DF4756-FDAC-4A4B-A8F5-D3A59E06E2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317107"/>
      </p:ext>
    </p:extLst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3996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EA719F4-5DFB-464D-BD25-66E9F1EB68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 and recommendations	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C7BE87-0685-F443-A303-383C5141C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0F7B08-6913-CA47-9092-412519E5122B}"/>
              </a:ext>
            </a:extLst>
          </p:cNvPr>
          <p:cNvCxnSpPr>
            <a:cxnSpLocks/>
          </p:cNvCxnSpPr>
          <p:nvPr/>
        </p:nvCxnSpPr>
        <p:spPr>
          <a:xfrm>
            <a:off x="838200" y="1054031"/>
            <a:ext cx="2084801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F84C68-7F3D-594C-90DB-24610B82C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2B1DC-3E32-D442-85DA-3AC26A91AAAE}"/>
              </a:ext>
            </a:extLst>
          </p:cNvPr>
          <p:cNvSpPr txBox="1"/>
          <p:nvPr/>
        </p:nvSpPr>
        <p:spPr>
          <a:xfrm>
            <a:off x="562904" y="1228397"/>
            <a:ext cx="9954228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For the schools that over-performed, they all had some form of the</a:t>
            </a:r>
          </a:p>
          <a:p>
            <a:endParaRPr lang="en-US" sz="2800" dirty="0"/>
          </a:p>
          <a:p>
            <a:r>
              <a:rPr lang="en-US" sz="2800" dirty="0"/>
              <a:t>following criteria that they adhered strictly to:</a:t>
            </a:r>
          </a:p>
          <a:p>
            <a:endParaRPr lang="en-US" sz="2800" dirty="0"/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small class sizes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extracurricular Activities for all the students</a:t>
            </a:r>
          </a:p>
          <a:p>
            <a:pPr marL="457200" indent="-457200">
              <a:buFont typeface="Wingdings" pitchFamily="2" charset="2"/>
              <a:buChar char="§"/>
            </a:pPr>
            <a:r>
              <a:rPr lang="en-US" sz="2800" dirty="0"/>
              <a:t>non-traditional style of teaching and learning as in interactive and project-based learning</a:t>
            </a:r>
          </a:p>
          <a:p>
            <a:endParaRPr lang="en-US" sz="2800" dirty="0"/>
          </a:p>
          <a:p>
            <a:r>
              <a:rPr lang="en-US" sz="2800" dirty="0"/>
              <a:t>For the school that under-performed, it had similar guidelines as 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D020CC70-FAF6-4847-8716-7D7295B051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671341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3996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Title 1">
            <a:extLst>
              <a:ext uri="{FF2B5EF4-FFF2-40B4-BE49-F238E27FC236}">
                <a16:creationId xmlns:a16="http://schemas.microsoft.com/office/drawing/2014/main" id="{EEA719F4-5DFB-464D-BD25-66E9F1EB68CF}"/>
              </a:ext>
            </a:extLst>
          </p:cNvPr>
          <p:cNvSpPr txBox="1">
            <a:spLocks/>
          </p:cNvSpPr>
          <p:nvPr/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/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dirty="0"/>
              <a:t>Conclusion and recommendations	</a:t>
            </a:r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5AC7BE87-0685-F443-A303-383C5141CCC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3A0F7B08-6913-CA47-9092-412519E5122B}"/>
              </a:ext>
            </a:extLst>
          </p:cNvPr>
          <p:cNvCxnSpPr>
            <a:cxnSpLocks/>
          </p:cNvCxnSpPr>
          <p:nvPr/>
        </p:nvCxnSpPr>
        <p:spPr>
          <a:xfrm>
            <a:off x="838200" y="1054031"/>
            <a:ext cx="2084801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6" name="Picture 15" descr="A picture containing drawing&#10;&#10;Description automatically generated">
            <a:extLst>
              <a:ext uri="{FF2B5EF4-FFF2-40B4-BE49-F238E27FC236}">
                <a16:creationId xmlns:a16="http://schemas.microsoft.com/office/drawing/2014/main" id="{6AF84C68-7F3D-594C-90DB-24610B82C73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F4B2B1DC-3E32-D442-85DA-3AC26A91AAAE}"/>
              </a:ext>
            </a:extLst>
          </p:cNvPr>
          <p:cNvSpPr txBox="1"/>
          <p:nvPr/>
        </p:nvSpPr>
        <p:spPr>
          <a:xfrm>
            <a:off x="428264" y="1228397"/>
            <a:ext cx="11030674" cy="48320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employed by the schools that exceeded their expectation but just</a:t>
            </a:r>
          </a:p>
          <a:p>
            <a:endParaRPr lang="en-US" sz="2800" dirty="0"/>
          </a:p>
          <a:p>
            <a:r>
              <a:rPr lang="en-US" sz="2800" dirty="0"/>
              <a:t>fell short of producing any positive results.</a:t>
            </a:r>
          </a:p>
          <a:p>
            <a:endParaRPr lang="en-US" sz="2800" dirty="0"/>
          </a:p>
          <a:p>
            <a:r>
              <a:rPr lang="en-US" sz="2800" dirty="0"/>
              <a:t>It would be recommended therefore that;</a:t>
            </a:r>
          </a:p>
          <a:p>
            <a:endParaRPr lang="en-US" sz="2800" dirty="0"/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schools set forth the guidelines as undertaken by the three over-performing schools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strictly adhering to them 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2800" dirty="0"/>
              <a:t>periodically measuring their progress to make sure the results are positive.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37592D5-2A7B-0D44-BE8C-65DDA99797A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732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Content Placeholder 2">
            <a:extLst>
              <a:ext uri="{FF2B5EF4-FFF2-40B4-BE49-F238E27FC236}">
                <a16:creationId xmlns:a16="http://schemas.microsoft.com/office/drawing/2014/main" id="{B8A3EAD2-89B5-D848-B514-9354A5145012}"/>
              </a:ext>
            </a:extLst>
          </p:cNvPr>
          <p:cNvSpPr txBox="1">
            <a:spLocks/>
          </p:cNvSpPr>
          <p:nvPr/>
        </p:nvSpPr>
        <p:spPr>
          <a:xfrm>
            <a:off x="590549" y="610528"/>
            <a:ext cx="11002487" cy="5287405"/>
          </a:xfrm>
          <a:prstGeom prst="rect">
            <a:avLst/>
          </a:prstGeom>
        </p:spPr>
        <p:txBody>
          <a:bodyPr/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None/>
            </a:pPr>
            <a:endParaRPr lang="en-US" dirty="0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6D78-93E5-5643-B5C5-84401FAA2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82108" y="6117700"/>
            <a:ext cx="381738" cy="477299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9371CC-8A25-2B4D-B176-A0AEAB8DC8B8}"/>
              </a:ext>
            </a:extLst>
          </p:cNvPr>
          <p:cNvSpPr/>
          <p:nvPr/>
        </p:nvSpPr>
        <p:spPr>
          <a:xfrm>
            <a:off x="335666" y="221403"/>
            <a:ext cx="10880202" cy="138499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/>
              <a:t>at either the MCAS, for the Elementary and Middle Schools, or the SAT, for</a:t>
            </a:r>
          </a:p>
          <a:p>
            <a:endParaRPr lang="en-US" sz="2800" dirty="0"/>
          </a:p>
          <a:p>
            <a:r>
              <a:rPr lang="en-US" sz="2800" dirty="0"/>
              <a:t>the High Schools, and then re-evaluated based on the other metrics. </a:t>
            </a:r>
          </a:p>
        </p:txBody>
      </p:sp>
      <p:graphicFrame>
        <p:nvGraphicFramePr>
          <p:cNvPr id="10" name="Table 9">
            <a:extLst>
              <a:ext uri="{FF2B5EF4-FFF2-40B4-BE49-F238E27FC236}">
                <a16:creationId xmlns:a16="http://schemas.microsoft.com/office/drawing/2014/main" id="{B01635BE-4930-E049-ADA1-FABFE43C4B8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62285427"/>
              </p:ext>
            </p:extLst>
          </p:nvPr>
        </p:nvGraphicFramePr>
        <p:xfrm>
          <a:off x="666461" y="1995523"/>
          <a:ext cx="10549407" cy="3337560"/>
        </p:xfrm>
        <a:graphic>
          <a:graphicData uri="http://schemas.openxmlformats.org/drawingml/2006/table">
            <a:tbl>
              <a:tblPr firstRow="1">
                <a:tableStyleId>{B301B821-A1FF-4177-AEE7-76D212191A09}</a:tableStyleId>
              </a:tblPr>
              <a:tblGrid>
                <a:gridCol w="2338358">
                  <a:extLst>
                    <a:ext uri="{9D8B030D-6E8A-4147-A177-3AD203B41FA5}">
                      <a16:colId xmlns:a16="http://schemas.microsoft.com/office/drawing/2014/main" val="2181607078"/>
                    </a:ext>
                  </a:extLst>
                </a:gridCol>
                <a:gridCol w="2084156">
                  <a:extLst>
                    <a:ext uri="{9D8B030D-6E8A-4147-A177-3AD203B41FA5}">
                      <a16:colId xmlns:a16="http://schemas.microsoft.com/office/drawing/2014/main" val="4273362763"/>
                    </a:ext>
                  </a:extLst>
                </a:gridCol>
                <a:gridCol w="3467100">
                  <a:extLst>
                    <a:ext uri="{9D8B030D-6E8A-4147-A177-3AD203B41FA5}">
                      <a16:colId xmlns:a16="http://schemas.microsoft.com/office/drawing/2014/main" val="3677944325"/>
                    </a:ext>
                  </a:extLst>
                </a:gridCol>
                <a:gridCol w="2659793">
                  <a:extLst>
                    <a:ext uri="{9D8B030D-6E8A-4147-A177-3AD203B41FA5}">
                      <a16:colId xmlns:a16="http://schemas.microsoft.com/office/drawing/2014/main" val="270663597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l"/>
                      <a:endParaRPr lang="en-US" sz="2400" b="1" dirty="0">
                        <a:solidFill>
                          <a:schemeClr val="bg1"/>
                        </a:solidFill>
                      </a:endParaRPr>
                    </a:p>
                    <a:p>
                      <a:pPr algn="l"/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Performance Criteria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Elementary School (Pk - 5)</a:t>
                      </a:r>
                    </a:p>
                    <a:p>
                      <a:pPr algn="l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sz="2400" dirty="0"/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Middle School </a:t>
                      </a:r>
                    </a:p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2400" dirty="0"/>
                        <a:t>(6 - 8)</a:t>
                      </a:r>
                    </a:p>
                    <a:p>
                      <a:pPr algn="l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l"/>
                      <a:endParaRPr lang="en-US" sz="2400" dirty="0"/>
                    </a:p>
                    <a:p>
                      <a:pPr algn="l"/>
                      <a:r>
                        <a:rPr lang="en-US" sz="2400" dirty="0"/>
                        <a:t>High School </a:t>
                      </a:r>
                    </a:p>
                    <a:p>
                      <a:pPr algn="l"/>
                      <a:r>
                        <a:rPr lang="en-US" sz="2400" dirty="0"/>
                        <a:t>(9 - 12)</a:t>
                      </a:r>
                    </a:p>
                    <a:p>
                      <a:pPr algn="l"/>
                      <a:endParaRPr lang="en-US" sz="2400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extLst>
                  <a:ext uri="{0D108BD9-81ED-4DB2-BD59-A6C34878D82A}">
                    <a16:rowId xmlns:a16="http://schemas.microsoft.com/office/drawing/2014/main" val="106953431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Exceeds Expectation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Benjamin G Brown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900" dirty="0"/>
                        <a:t>Pioneer Valley Chinese Immersion Charter School (PVCICS)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MA Academy of Math and Science </a:t>
                      </a:r>
                    </a:p>
                    <a:p>
                      <a:r>
                        <a:rPr lang="en-US" sz="1900" dirty="0"/>
                        <a:t>(MAMS)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30081810"/>
                  </a:ext>
                </a:extLst>
              </a:tr>
              <a:tr h="641554">
                <a:tc>
                  <a:txBody>
                    <a:bodyPr/>
                    <a:lstStyle/>
                    <a:p>
                      <a:r>
                        <a:rPr lang="en-US" sz="2400" b="1" dirty="0">
                          <a:solidFill>
                            <a:schemeClr val="bg1"/>
                          </a:solidFill>
                        </a:rPr>
                        <a:t>Unmet Expectation</a:t>
                      </a:r>
                    </a:p>
                  </a:txBody>
                  <a:tcPr anchor="ctr"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r>
                        <a:rPr lang="en-US" sz="1900" dirty="0"/>
                        <a:t>Next Wave Junior High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endParaRPr lang="en-US" sz="1900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44710069"/>
                  </a:ext>
                </a:extLst>
              </a:tr>
            </a:tbl>
          </a:graphicData>
        </a:graphic>
      </p:graphicFrame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428034A-83E0-6F4B-954D-0E6746D70F5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0094034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6D78-93E5-5643-B5C5-84401FAA2F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82108" y="6117700"/>
            <a:ext cx="381738" cy="477299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ED1A0FFE-DC45-974B-ADDC-FE756AD9E45D}"/>
              </a:ext>
            </a:extLst>
          </p:cNvPr>
          <p:cNvSpPr txBox="1"/>
          <p:nvPr/>
        </p:nvSpPr>
        <p:spPr>
          <a:xfrm>
            <a:off x="468682" y="362219"/>
            <a:ext cx="10885118" cy="5619142"/>
          </a:xfrm>
          <a:prstGeom prst="rect">
            <a:avLst/>
          </a:prstGeom>
          <a:noFill/>
        </p:spPr>
        <p:txBody>
          <a:bodyPr wrap="square" rtlCol="0">
            <a:noAutofit/>
          </a:bodyPr>
          <a:lstStyle/>
          <a:p>
            <a:r>
              <a:rPr lang="en-US" sz="2800" dirty="0"/>
              <a:t>The following metrics were used, with respect to each school, using a </a:t>
            </a:r>
          </a:p>
          <a:p>
            <a:endParaRPr lang="en-US" sz="2800" dirty="0"/>
          </a:p>
          <a:p>
            <a:r>
              <a:rPr lang="en-US" sz="2800" dirty="0"/>
              <a:t>2017 data generated for the Massachusetts Public Schools:</a:t>
            </a:r>
          </a:p>
          <a:p>
            <a:pPr>
              <a:lnSpc>
                <a:spcPct val="130000"/>
              </a:lnSpc>
            </a:pPr>
            <a:endParaRPr lang="en-US" sz="2800" dirty="0"/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800" dirty="0"/>
              <a:t>% English Language Learner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800" dirty="0"/>
              <a:t>% Students with  Disabilities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800" dirty="0"/>
              <a:t>% High Needs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800" dirty="0"/>
              <a:t>% Economically Disadvantaged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800" dirty="0"/>
              <a:t>Average Salary of the Teachers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800" dirty="0"/>
              <a:t>Average Expenditure per Pupil</a:t>
            </a:r>
          </a:p>
          <a:p>
            <a:pPr marL="800100" lvl="1" indent="-342900">
              <a:lnSpc>
                <a:spcPct val="130000"/>
              </a:lnSpc>
              <a:buFont typeface="Wingdings" pitchFamily="2" charset="2"/>
              <a:buChar char="q"/>
            </a:pPr>
            <a:r>
              <a:rPr lang="en-US" sz="2800" dirty="0"/>
              <a:t>Test Scores		</a:t>
            </a:r>
            <a:r>
              <a:rPr lang="en-US" sz="2500" dirty="0"/>
              <a:t>							</a:t>
            </a:r>
          </a:p>
          <a:p>
            <a:pPr lvl="1"/>
            <a:endParaRPr lang="en-US" sz="2500" dirty="0"/>
          </a:p>
          <a:p>
            <a:pPr lvl="1"/>
            <a:endParaRPr lang="en-US" sz="2500" dirty="0"/>
          </a:p>
          <a:p>
            <a:endParaRPr lang="en-US" sz="2500" dirty="0"/>
          </a:p>
          <a:p>
            <a:endParaRPr lang="en-US" dirty="0"/>
          </a:p>
        </p:txBody>
      </p:sp>
      <p:sp>
        <p:nvSpPr>
          <p:cNvPr id="17" name="Slide Number Placeholder 16">
            <a:extLst>
              <a:ext uri="{FF2B5EF4-FFF2-40B4-BE49-F238E27FC236}">
                <a16:creationId xmlns:a16="http://schemas.microsoft.com/office/drawing/2014/main" id="{15E3CC3F-04DA-494F-BF8F-C5713375EA4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479876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8A6BA4C-1D1C-4745-872A-68785592E300}"/>
              </a:ext>
            </a:extLst>
          </p:cNvPr>
          <p:cNvSpPr txBox="1"/>
          <p:nvPr/>
        </p:nvSpPr>
        <p:spPr>
          <a:xfrm>
            <a:off x="679449" y="882927"/>
            <a:ext cx="10426700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In addition to the above metrics, the Median Household Income for </a:t>
            </a:r>
          </a:p>
          <a:p>
            <a:endParaRPr lang="en-US" sz="2800" dirty="0"/>
          </a:p>
          <a:p>
            <a:r>
              <a:rPr lang="en-US" sz="2800" dirty="0"/>
              <a:t>2017 was utilized as well. The data was retrieved from the 2017 </a:t>
            </a:r>
          </a:p>
          <a:p>
            <a:endParaRPr lang="en-US" sz="2800" dirty="0"/>
          </a:p>
          <a:p>
            <a:r>
              <a:rPr lang="en-US" sz="2800" dirty="0"/>
              <a:t>Census Bureau’s America Community Survey 2013 - 2017. </a:t>
            </a:r>
          </a:p>
          <a:p>
            <a:endParaRPr lang="en-US" sz="2800" dirty="0"/>
          </a:p>
          <a:p>
            <a:endParaRPr lang="en-US" sz="2800" dirty="0"/>
          </a:p>
          <a:p>
            <a:r>
              <a:rPr lang="en-US" sz="2800" dirty="0"/>
              <a:t>All the schools evaluated were either among the top 5% of the</a:t>
            </a:r>
          </a:p>
          <a:p>
            <a:endParaRPr lang="en-US" sz="2800" dirty="0"/>
          </a:p>
          <a:p>
            <a:r>
              <a:rPr lang="en-US" sz="2800" dirty="0"/>
              <a:t>metric being examined or among the bottom 5%.</a:t>
            </a:r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F33E33-B789-9843-BE7C-9F03F1BA00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7</a:t>
            </a:fld>
            <a:endParaRPr lang="en-US"/>
          </a:p>
        </p:txBody>
      </p:sp>
      <p:pic>
        <p:nvPicPr>
          <p:cNvPr id="14" name="Picture 13" descr="A picture containing drawing&#10;&#10;Description automatically generated">
            <a:extLst>
              <a:ext uri="{FF2B5EF4-FFF2-40B4-BE49-F238E27FC236}">
                <a16:creationId xmlns:a16="http://schemas.microsoft.com/office/drawing/2014/main" id="{679BF0C7-385E-E54F-82E9-E263BA6D3162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82108" y="6117700"/>
            <a:ext cx="381738" cy="4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8119310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Picture 11" descr="A picture containing drawing&#10;&#10;Description automatically generated">
            <a:extLst>
              <a:ext uri="{FF2B5EF4-FFF2-40B4-BE49-F238E27FC236}">
                <a16:creationId xmlns:a16="http://schemas.microsoft.com/office/drawing/2014/main" id="{9267E0FC-A08F-D24F-914B-239C4F4F7DA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29096" y="133230"/>
            <a:ext cx="381738" cy="4772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40B57B5D-2C99-0C45-B984-9BD2095C7CE1}"/>
              </a:ext>
            </a:extLst>
          </p:cNvPr>
          <p:cNvSpPr txBox="1"/>
          <p:nvPr/>
        </p:nvSpPr>
        <p:spPr>
          <a:xfrm>
            <a:off x="432322" y="838515"/>
            <a:ext cx="10614619" cy="53860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3600" dirty="0"/>
              <a:t>Elementary School:  Benjamin G Brown (K-5)</a:t>
            </a:r>
          </a:p>
          <a:p>
            <a:endParaRPr lang="en-US" sz="2800" dirty="0"/>
          </a:p>
          <a:p>
            <a:r>
              <a:rPr lang="en-US" sz="2800" dirty="0"/>
              <a:t>Brown School, as it is called, was built in the 1900 and is the</a:t>
            </a:r>
          </a:p>
          <a:p>
            <a:endParaRPr lang="en-US" sz="2800" dirty="0"/>
          </a:p>
          <a:p>
            <a:r>
              <a:rPr lang="en-US" sz="2800" dirty="0"/>
              <a:t>oldest Elementary school in Sommerville. It is a very small </a:t>
            </a:r>
          </a:p>
          <a:p>
            <a:endParaRPr lang="en-US" sz="2800" dirty="0"/>
          </a:p>
          <a:p>
            <a:r>
              <a:rPr lang="en-US" sz="2800" dirty="0"/>
              <a:t>school and offers education from Kindergarten to 5</a:t>
            </a:r>
            <a:r>
              <a:rPr lang="en-US" sz="2800" baseline="30000" dirty="0"/>
              <a:t>th</a:t>
            </a:r>
            <a:r>
              <a:rPr lang="en-US" sz="2800" dirty="0"/>
              <a:t> Grade. </a:t>
            </a:r>
          </a:p>
          <a:p>
            <a:endParaRPr lang="en-US" sz="2800" dirty="0"/>
          </a:p>
          <a:p>
            <a:r>
              <a:rPr lang="en-US" sz="2800" dirty="0"/>
              <a:t>Based on the 2017 data, the enrollment was 236 for all the </a:t>
            </a:r>
          </a:p>
          <a:p>
            <a:endParaRPr lang="en-US" sz="2800" dirty="0"/>
          </a:p>
          <a:p>
            <a:r>
              <a:rPr lang="en-US" sz="2800" dirty="0"/>
              <a:t>grades combined. </a:t>
            </a:r>
          </a:p>
          <a:p>
            <a:endParaRPr lang="en-US" sz="2800" dirty="0"/>
          </a:p>
        </p:txBody>
      </p:sp>
      <p:cxnSp>
        <p:nvCxnSpPr>
          <p:cNvPr id="19" name="Straight Connector 18">
            <a:extLst>
              <a:ext uri="{FF2B5EF4-FFF2-40B4-BE49-F238E27FC236}">
                <a16:creationId xmlns:a16="http://schemas.microsoft.com/office/drawing/2014/main" id="{86A8BEF1-3F14-8847-A781-D184DEB66737}"/>
              </a:ext>
            </a:extLst>
          </p:cNvPr>
          <p:cNvCxnSpPr>
            <a:cxnSpLocks/>
          </p:cNvCxnSpPr>
          <p:nvPr/>
        </p:nvCxnSpPr>
        <p:spPr>
          <a:xfrm>
            <a:off x="508068" y="1499291"/>
            <a:ext cx="1089754" cy="0"/>
          </a:xfrm>
          <a:prstGeom prst="line">
            <a:avLst/>
          </a:prstGeom>
          <a:ln w="53975">
            <a:solidFill>
              <a:schemeClr val="accent5">
                <a:lumMod val="60000"/>
                <a:lumOff val="40000"/>
              </a:schemeClr>
            </a:solidFill>
            <a:headEnd type="none" w="med" len="med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4" name="Group 23">
            <a:extLst>
              <a:ext uri="{FF2B5EF4-FFF2-40B4-BE49-F238E27FC236}">
                <a16:creationId xmlns:a16="http://schemas.microsoft.com/office/drawing/2014/main" id="{3143687B-3FC0-5E48-9855-F7DBA10B5BB4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25" name="TextBox 24">
              <a:extLst>
                <a:ext uri="{FF2B5EF4-FFF2-40B4-BE49-F238E27FC236}">
                  <a16:creationId xmlns:a16="http://schemas.microsoft.com/office/drawing/2014/main" id="{9B9EE029-D10E-074F-92C2-77522F67CBA8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Benjamin G Brown (K-5)</a:t>
              </a:r>
            </a:p>
            <a:p>
              <a:endParaRPr lang="en-US" sz="3600" dirty="0"/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1277CE3C-1417-964A-84A0-CB4AD02F8E29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DCBEFEBC-C0A5-0040-8103-233FB3302B98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80600315-2583-3B45-98A7-B707DD6BFD3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8</a:t>
            </a:fld>
            <a:endParaRPr lang="en-US"/>
          </a:p>
        </p:txBody>
      </p:sp>
      <p:pic>
        <p:nvPicPr>
          <p:cNvPr id="28" name="Picture 27" descr="A picture containing drawing&#10;&#10;Description automatically generated">
            <a:extLst>
              <a:ext uri="{FF2B5EF4-FFF2-40B4-BE49-F238E27FC236}">
                <a16:creationId xmlns:a16="http://schemas.microsoft.com/office/drawing/2014/main" id="{1890B125-507D-204D-AE9B-5B654C519E4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682108" y="6117700"/>
            <a:ext cx="381738" cy="4772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4085432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Footer Placeholder 1">
            <a:extLst>
              <a:ext uri="{FF2B5EF4-FFF2-40B4-BE49-F238E27FC236}">
                <a16:creationId xmlns:a16="http://schemas.microsoft.com/office/drawing/2014/main" id="{DFB2610D-CA64-424A-9BB0-216B2DFDF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/>
              <a:t>Lois Dankwa DSA 2020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ED8B9F6F-04C7-EF4F-92AA-3A6C3774B009}"/>
              </a:ext>
            </a:extLst>
          </p:cNvPr>
          <p:cNvSpPr txBox="1"/>
          <p:nvPr/>
        </p:nvSpPr>
        <p:spPr>
          <a:xfrm>
            <a:off x="128154" y="5898251"/>
            <a:ext cx="924791" cy="869238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</p:spPr>
        <p:txBody>
          <a:bodyPr wrap="square" rtlCol="0">
            <a:spAutoFit/>
          </a:bodyPr>
          <a:lstStyle/>
          <a:p>
            <a:endParaRPr lang="en-US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F6DB00D8-0F1E-654D-8503-A5B7FF40CCC5}"/>
              </a:ext>
            </a:extLst>
          </p:cNvPr>
          <p:cNvSpPr/>
          <p:nvPr/>
        </p:nvSpPr>
        <p:spPr>
          <a:xfrm>
            <a:off x="1052945" y="6648230"/>
            <a:ext cx="10614620" cy="118942"/>
          </a:xfrm>
          <a:prstGeom prst="rect">
            <a:avLst/>
          </a:prstGeom>
          <a:gradFill flip="none" rotWithShape="1">
            <a:gsLst>
              <a:gs pos="0">
                <a:schemeClr val="accent5">
                  <a:lumMod val="5000"/>
                  <a:lumOff val="95000"/>
                </a:schemeClr>
              </a:gs>
              <a:gs pos="74000">
                <a:schemeClr val="accent5">
                  <a:lumMod val="45000"/>
                  <a:lumOff val="55000"/>
                </a:schemeClr>
              </a:gs>
              <a:gs pos="83000">
                <a:schemeClr val="accent5">
                  <a:lumMod val="45000"/>
                  <a:lumOff val="55000"/>
                </a:schemeClr>
              </a:gs>
              <a:gs pos="100000">
                <a:schemeClr val="accent5">
                  <a:lumMod val="30000"/>
                  <a:lumOff val="70000"/>
                </a:schemeClr>
              </a:gs>
            </a:gsLst>
            <a:lin ang="5400000" scaled="1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1" name="Picture 10" descr="A picture containing drawing&#10;&#10;Description automatically generated">
            <a:extLst>
              <a:ext uri="{FF2B5EF4-FFF2-40B4-BE49-F238E27FC236}">
                <a16:creationId xmlns:a16="http://schemas.microsoft.com/office/drawing/2014/main" id="{0458266C-AFD1-6348-A998-90B3A17378B7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837473B0-CC2E-450A-ABE3-18F120FF3D39}">
                <a1611:picAttrSrcUrl xmlns:a1611="http://schemas.microsoft.com/office/drawing/2016/11/main" r:id="rId3"/>
              </a:ext>
            </a:extLst>
          </a:blip>
          <a:srcRect l="10477" t="3388" r="19981" b="-1"/>
          <a:stretch/>
        </p:blipFill>
        <p:spPr>
          <a:xfrm>
            <a:off x="11705296" y="6171004"/>
            <a:ext cx="381738" cy="477299"/>
          </a:xfrm>
          <a:prstGeom prst="rect">
            <a:avLst/>
          </a:prstGeom>
        </p:spPr>
      </p:pic>
      <p:graphicFrame>
        <p:nvGraphicFramePr>
          <p:cNvPr id="19" name="Table 18">
            <a:extLst>
              <a:ext uri="{FF2B5EF4-FFF2-40B4-BE49-F238E27FC236}">
                <a16:creationId xmlns:a16="http://schemas.microsoft.com/office/drawing/2014/main" id="{3481CFB5-C7FC-744B-BA88-C6FFB3BD50D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20806175"/>
              </p:ext>
            </p:extLst>
          </p:nvPr>
        </p:nvGraphicFramePr>
        <p:xfrm>
          <a:off x="5484425" y="1397248"/>
          <a:ext cx="6419510" cy="2260351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4581273">
                  <a:extLst>
                    <a:ext uri="{9D8B030D-6E8A-4147-A177-3AD203B41FA5}">
                      <a16:colId xmlns:a16="http://schemas.microsoft.com/office/drawing/2014/main" val="3997465928"/>
                    </a:ext>
                  </a:extLst>
                </a:gridCol>
                <a:gridCol w="1838237">
                  <a:extLst>
                    <a:ext uri="{9D8B030D-6E8A-4147-A177-3AD203B41FA5}">
                      <a16:colId xmlns:a16="http://schemas.microsoft.com/office/drawing/2014/main" val="2305574730"/>
                    </a:ext>
                  </a:extLst>
                </a:gridCol>
              </a:tblGrid>
              <a:tr h="590244">
                <a:tc>
                  <a:txBody>
                    <a:bodyPr/>
                    <a:lstStyle/>
                    <a:p>
                      <a:r>
                        <a:rPr lang="en-US" sz="2400" dirty="0"/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Amount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15105809"/>
                  </a:ext>
                </a:extLst>
              </a:tr>
              <a:tr h="747293">
                <a:tc>
                  <a:txBody>
                    <a:bodyPr/>
                    <a:lstStyle/>
                    <a:p>
                      <a:r>
                        <a:rPr lang="en-US" dirty="0"/>
                        <a:t>Average Expenditure per Pupil</a:t>
                      </a:r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$18,165</a:t>
                      </a:r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3449809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r>
                        <a:rPr lang="en-US" sz="1800" dirty="0"/>
                        <a:t>Average Teacher Salary</a:t>
                      </a:r>
                      <a:endParaRPr lang="en-US" dirty="0"/>
                    </a:p>
                  </a:txBody>
                  <a:tcPr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dirty="0"/>
                        <a:t>$71,541</a:t>
                      </a:r>
                      <a:endParaRPr lang="en-US" dirty="0"/>
                    </a:p>
                  </a:txBody>
                  <a:tcPr anchor="b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1053297"/>
                  </a:ext>
                </a:extLst>
              </a:tr>
              <a:tr h="461407">
                <a:tc>
                  <a:txBody>
                    <a:bodyPr/>
                    <a:lstStyle/>
                    <a:p>
                      <a:r>
                        <a:rPr lang="en-US" dirty="0"/>
                        <a:t>Median Household Income (Sommerville)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r>
                        <a:rPr lang="en-US" dirty="0"/>
                        <a:t>$84,722</a:t>
                      </a:r>
                    </a:p>
                  </a:txBody>
                  <a:tcPr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4938203"/>
                  </a:ext>
                </a:extLst>
              </a:tr>
            </a:tbl>
          </a:graphicData>
        </a:graphic>
      </p:graphicFrame>
      <p:graphicFrame>
        <p:nvGraphicFramePr>
          <p:cNvPr id="22" name="Table 21">
            <a:extLst>
              <a:ext uri="{FF2B5EF4-FFF2-40B4-BE49-F238E27FC236}">
                <a16:creationId xmlns:a16="http://schemas.microsoft.com/office/drawing/2014/main" id="{5EBB1157-DB55-F041-BA06-E6E83E817AC0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79805436"/>
              </p:ext>
            </p:extLst>
          </p:nvPr>
        </p:nvGraphicFramePr>
        <p:xfrm>
          <a:off x="288065" y="1397248"/>
          <a:ext cx="5087124" cy="3531850"/>
        </p:xfrm>
        <a:graphic>
          <a:graphicData uri="http://schemas.openxmlformats.org/drawingml/2006/table">
            <a:tbl>
              <a:tblPr firstRow="1">
                <a:tableStyleId>{6E25E649-3F16-4E02-A733-19D2CDBF48F0}</a:tableStyleId>
              </a:tblPr>
              <a:tblGrid>
                <a:gridCol w="3418962">
                  <a:extLst>
                    <a:ext uri="{9D8B030D-6E8A-4147-A177-3AD203B41FA5}">
                      <a16:colId xmlns:a16="http://schemas.microsoft.com/office/drawing/2014/main" val="3997465928"/>
                    </a:ext>
                  </a:extLst>
                </a:gridCol>
                <a:gridCol w="1668162">
                  <a:extLst>
                    <a:ext uri="{9D8B030D-6E8A-4147-A177-3AD203B41FA5}">
                      <a16:colId xmlns:a16="http://schemas.microsoft.com/office/drawing/2014/main" val="2305574730"/>
                    </a:ext>
                  </a:extLst>
                </a:gridCol>
              </a:tblGrid>
              <a:tr h="537338">
                <a:tc>
                  <a:txBody>
                    <a:bodyPr/>
                    <a:lstStyle/>
                    <a:p>
                      <a:r>
                        <a:rPr lang="en-US" sz="2400" dirty="0"/>
                        <a:t>Metric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r>
                        <a:rPr lang="en-US" sz="2400" dirty="0"/>
                        <a:t>Percentage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15105809"/>
                  </a:ext>
                </a:extLst>
              </a:tr>
              <a:tr h="689932">
                <a:tc>
                  <a:txBody>
                    <a:bodyPr/>
                    <a:lstStyle/>
                    <a:p>
                      <a:endParaRPr lang="en-US" sz="2000" dirty="0"/>
                    </a:p>
                    <a:p>
                      <a:r>
                        <a:rPr lang="en-US" sz="2000" dirty="0"/>
                        <a:t>%MCAS 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Grade English P +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US" dirty="0"/>
                    </a:p>
                    <a:p>
                      <a:pPr algn="ctr"/>
                      <a:r>
                        <a:rPr lang="en-US" dirty="0"/>
                        <a:t>94%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193449809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%MCAS 5</a:t>
                      </a:r>
                      <a:r>
                        <a:rPr lang="en-US" sz="2000" baseline="30000" dirty="0"/>
                        <a:t>th</a:t>
                      </a:r>
                      <a:r>
                        <a:rPr lang="en-US" sz="2000" dirty="0"/>
                        <a:t> Grade Math P +  A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80%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71053297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%English Language Learner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1.7%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4024938203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%Students with Disability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8.5%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60623357"/>
                  </a:ext>
                </a:extLst>
              </a:tr>
              <a:tr h="400885">
                <a:tc>
                  <a:txBody>
                    <a:bodyPr/>
                    <a:lstStyle/>
                    <a:p>
                      <a:r>
                        <a:rPr lang="en-US" sz="2000" dirty="0"/>
                        <a:t>%High Needs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20.8%</a:t>
                      </a:r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636209997"/>
                  </a:ext>
                </a:extLst>
              </a:tr>
              <a:tr h="689932">
                <a:tc>
                  <a:txBody>
                    <a:bodyPr/>
                    <a:lstStyle/>
                    <a:p>
                      <a:r>
                        <a:rPr lang="en-US" sz="2000" dirty="0"/>
                        <a:t>%Economically Disadvantaged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dirty="0"/>
                        <a:t>13.1%</a:t>
                      </a:r>
                    </a:p>
                    <a:p>
                      <a:pPr algn="ctr"/>
                      <a:endParaRPr lang="en-US" dirty="0"/>
                    </a:p>
                  </a:txBody>
                  <a:tcPr anchor="ctr"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24064454"/>
                  </a:ext>
                </a:extLst>
              </a:tr>
            </a:tbl>
          </a:graphicData>
        </a:graphic>
      </p:graphicFrame>
      <p:grpSp>
        <p:nvGrpSpPr>
          <p:cNvPr id="33" name="Group 32">
            <a:extLst>
              <a:ext uri="{FF2B5EF4-FFF2-40B4-BE49-F238E27FC236}">
                <a16:creationId xmlns:a16="http://schemas.microsoft.com/office/drawing/2014/main" id="{6947C294-7967-F545-BD9A-854A0A410951}"/>
              </a:ext>
            </a:extLst>
          </p:cNvPr>
          <p:cNvGrpSpPr/>
          <p:nvPr/>
        </p:nvGrpSpPr>
        <p:grpSpPr>
          <a:xfrm>
            <a:off x="0" y="-2626"/>
            <a:ext cx="12217400" cy="631295"/>
            <a:chOff x="0" y="3993"/>
            <a:chExt cx="12217400" cy="708501"/>
          </a:xfrm>
        </p:grpSpPr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6DE5B607-CAF3-704A-9D58-E59286522C31}"/>
                </a:ext>
              </a:extLst>
            </p:cNvPr>
            <p:cNvSpPr txBox="1"/>
            <p:nvPr/>
          </p:nvSpPr>
          <p:spPr>
            <a:xfrm>
              <a:off x="924791" y="3993"/>
              <a:ext cx="10342418" cy="707685"/>
            </a:xfrm>
            <a:prstGeom prst="rect">
              <a:avLst/>
            </a:prstGeom>
            <a:ln>
              <a:solidFill>
                <a:schemeClr val="tx1"/>
              </a:solidFill>
            </a:ln>
          </p:spPr>
          <p:style>
            <a:lnRef idx="2">
              <a:schemeClr val="accent1"/>
            </a:lnRef>
            <a:fillRef idx="1">
              <a:schemeClr val="lt1"/>
            </a:fillRef>
            <a:effectRef idx="0">
              <a:schemeClr val="accent1"/>
            </a:effectRef>
            <a:fontRef idx="minor">
              <a:schemeClr val="dk1"/>
            </a:fontRef>
          </p:style>
          <p:txBody>
            <a:bodyPr wrap="none" rtlCol="0">
              <a:noAutofit/>
            </a:bodyPr>
            <a:lstStyle/>
            <a:p>
              <a:pPr algn="ctr"/>
              <a:r>
                <a:rPr lang="en-US" sz="3200" dirty="0"/>
                <a:t>School of Interest:    Benjamin G Brown (K-5)</a:t>
              </a:r>
            </a:p>
            <a:p>
              <a:endParaRPr lang="en-US" sz="3600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0EC3EAE1-FBDB-1A43-A7D3-AFAEFC92B53C}"/>
                </a:ext>
              </a:extLst>
            </p:cNvPr>
            <p:cNvSpPr txBox="1"/>
            <p:nvPr/>
          </p:nvSpPr>
          <p:spPr>
            <a:xfrm>
              <a:off x="0" y="4396"/>
              <a:ext cx="924791" cy="70809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  <a:ln w="9525" cap="flat" cmpd="sng" algn="ctr">
              <a:noFill/>
              <a:prstDash val="solid"/>
              <a:round/>
              <a:headEnd type="none" w="med" len="med"/>
              <a:tailEnd type="none" w="med" len="med"/>
            </a:ln>
          </p:spPr>
          <p:style>
            <a:lnRef idx="0">
              <a:scrgbClr r="0" g="0" b="0"/>
            </a:lnRef>
            <a:fillRef idx="0">
              <a:scrgbClr r="0" g="0" b="0"/>
            </a:fillRef>
            <a:effectRef idx="0">
              <a:scrgbClr r="0" g="0" b="0"/>
            </a:effectRef>
            <a:fontRef idx="minor">
              <a:schemeClr val="accent1"/>
            </a:fontRef>
          </p:style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A3CA0E7F-C42A-1140-A39A-AC5979B6BA71}"/>
                </a:ext>
              </a:extLst>
            </p:cNvPr>
            <p:cNvSpPr txBox="1"/>
            <p:nvPr/>
          </p:nvSpPr>
          <p:spPr>
            <a:xfrm>
              <a:off x="11292609" y="5731"/>
              <a:ext cx="924791" cy="704088"/>
            </a:xfrm>
            <a:prstGeom prst="rect">
              <a:avLst/>
            </a:prstGeom>
            <a:pattFill prst="pct5">
              <a:fgClr>
                <a:schemeClr val="tx1"/>
              </a:fgClr>
              <a:bgClr>
                <a:schemeClr val="bg1"/>
              </a:bgClr>
            </a:pattFill>
          </p:spPr>
          <p:txBody>
            <a:bodyPr wrap="square" rtlCol="0">
              <a:spAutoFit/>
            </a:bodyPr>
            <a:lstStyle/>
            <a:p>
              <a:endParaRPr lang="en-US" dirty="0"/>
            </a:p>
          </p:txBody>
        </p:sp>
      </p:grpSp>
      <p:sp>
        <p:nvSpPr>
          <p:cNvPr id="37" name="Slide Number Placeholder 36">
            <a:extLst>
              <a:ext uri="{FF2B5EF4-FFF2-40B4-BE49-F238E27FC236}">
                <a16:creationId xmlns:a16="http://schemas.microsoft.com/office/drawing/2014/main" id="{8A3407CD-C30E-B547-BACC-4A21FC5AD1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7B47967-A807-3D40-B0A8-14A3C0830A14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27605374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4809</TotalTime>
  <Words>2957</Words>
  <Application>Microsoft Macintosh PowerPoint</Application>
  <PresentationFormat>Widescreen</PresentationFormat>
  <Paragraphs>622</Paragraphs>
  <Slides>47</Slides>
  <Notes>21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47</vt:i4>
      </vt:variant>
    </vt:vector>
  </HeadingPairs>
  <TitlesOfParts>
    <vt:vector size="52" baseType="lpstr">
      <vt:lpstr>Arial</vt:lpstr>
      <vt:lpstr>Calibri</vt:lpstr>
      <vt:lpstr>Calibri Light</vt:lpstr>
      <vt:lpstr>Wingdings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ldankwa</dc:creator>
  <cp:lastModifiedBy>ldankwa</cp:lastModifiedBy>
  <cp:revision>128</cp:revision>
  <dcterms:created xsi:type="dcterms:W3CDTF">2020-03-19T22:20:01Z</dcterms:created>
  <dcterms:modified xsi:type="dcterms:W3CDTF">2020-03-24T03:26:12Z</dcterms:modified>
</cp:coreProperties>
</file>